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74"/>
  </p:notesMasterIdLst>
  <p:handoutMasterIdLst>
    <p:handoutMasterId r:id="rId75"/>
  </p:handoutMasterIdLst>
  <p:sldIdLst>
    <p:sldId id="3070" r:id="rId2"/>
    <p:sldId id="867" r:id="rId3"/>
    <p:sldId id="862" r:id="rId4"/>
    <p:sldId id="863" r:id="rId5"/>
    <p:sldId id="864" r:id="rId6"/>
    <p:sldId id="865" r:id="rId7"/>
    <p:sldId id="866" r:id="rId8"/>
    <p:sldId id="868" r:id="rId9"/>
    <p:sldId id="856" r:id="rId10"/>
    <p:sldId id="857" r:id="rId11"/>
    <p:sldId id="858" r:id="rId12"/>
    <p:sldId id="859" r:id="rId13"/>
    <p:sldId id="860" r:id="rId14"/>
    <p:sldId id="752" r:id="rId15"/>
    <p:sldId id="719" r:id="rId16"/>
    <p:sldId id="720" r:id="rId17"/>
    <p:sldId id="721" r:id="rId18"/>
    <p:sldId id="722" r:id="rId19"/>
    <p:sldId id="723" r:id="rId20"/>
    <p:sldId id="724" r:id="rId21"/>
    <p:sldId id="725" r:id="rId22"/>
    <p:sldId id="726" r:id="rId23"/>
    <p:sldId id="727" r:id="rId24"/>
    <p:sldId id="728" r:id="rId25"/>
    <p:sldId id="729" r:id="rId26"/>
    <p:sldId id="730" r:id="rId27"/>
    <p:sldId id="731" r:id="rId28"/>
    <p:sldId id="732" r:id="rId29"/>
    <p:sldId id="733" r:id="rId30"/>
    <p:sldId id="734" r:id="rId31"/>
    <p:sldId id="790" r:id="rId32"/>
    <p:sldId id="869" r:id="rId33"/>
    <p:sldId id="870" r:id="rId34"/>
    <p:sldId id="871" r:id="rId35"/>
    <p:sldId id="872" r:id="rId36"/>
    <p:sldId id="873" r:id="rId37"/>
    <p:sldId id="874" r:id="rId38"/>
    <p:sldId id="875" r:id="rId39"/>
    <p:sldId id="861" r:id="rId40"/>
    <p:sldId id="764" r:id="rId41"/>
    <p:sldId id="737" r:id="rId42"/>
    <p:sldId id="738" r:id="rId43"/>
    <p:sldId id="741" r:id="rId44"/>
    <p:sldId id="742" r:id="rId45"/>
    <p:sldId id="743" r:id="rId46"/>
    <p:sldId id="745" r:id="rId47"/>
    <p:sldId id="746" r:id="rId48"/>
    <p:sldId id="747" r:id="rId49"/>
    <p:sldId id="768" r:id="rId50"/>
    <p:sldId id="753" r:id="rId51"/>
    <p:sldId id="777" r:id="rId52"/>
    <p:sldId id="778" r:id="rId53"/>
    <p:sldId id="780" r:id="rId54"/>
    <p:sldId id="781" r:id="rId55"/>
    <p:sldId id="3055" r:id="rId56"/>
    <p:sldId id="3056" r:id="rId57"/>
    <p:sldId id="3057" r:id="rId58"/>
    <p:sldId id="3058" r:id="rId59"/>
    <p:sldId id="3059" r:id="rId60"/>
    <p:sldId id="3060" r:id="rId61"/>
    <p:sldId id="774" r:id="rId62"/>
    <p:sldId id="3061" r:id="rId63"/>
    <p:sldId id="3062" r:id="rId64"/>
    <p:sldId id="3063" r:id="rId65"/>
    <p:sldId id="3064" r:id="rId66"/>
    <p:sldId id="3065" r:id="rId67"/>
    <p:sldId id="3066" r:id="rId68"/>
    <p:sldId id="3069" r:id="rId69"/>
    <p:sldId id="3067" r:id="rId70"/>
    <p:sldId id="3068" r:id="rId71"/>
    <p:sldId id="506" r:id="rId72"/>
    <p:sldId id="472" r:id="rId73"/>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779" autoAdjust="0"/>
    <p:restoredTop sz="88612" autoAdjust="0"/>
  </p:normalViewPr>
  <p:slideViewPr>
    <p:cSldViewPr>
      <p:cViewPr varScale="1">
        <p:scale>
          <a:sx n="49" d="100"/>
          <a:sy n="49" d="100"/>
        </p:scale>
        <p:origin x="1315" y="38"/>
      </p:cViewPr>
      <p:guideLst>
        <p:guide orient="horz" pos="2160"/>
        <p:guide pos="2880"/>
      </p:guideLst>
    </p:cSldViewPr>
  </p:slideViewPr>
  <p:notesTextViewPr>
    <p:cViewPr>
      <p:scale>
        <a:sx n="100" d="100"/>
        <a:sy n="100" d="100"/>
      </p:scale>
      <p:origin x="0" y="0"/>
    </p:cViewPr>
  </p:notesTextViewPr>
  <p:notesViewPr>
    <p:cSldViewPr>
      <p:cViewPr varScale="1">
        <p:scale>
          <a:sx n="63" d="100"/>
          <a:sy n="63" d="100"/>
        </p:scale>
        <p:origin x="-2796" y="-126"/>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notesMaster" Target="notesMasters/notesMaster1.xml"/><Relationship Id="rId79"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Footer Placeholder 3"/>
          <p:cNvSpPr>
            <a:spLocks noGrp="1"/>
          </p:cNvSpPr>
          <p:nvPr>
            <p:ph type="ftr" sz="quarter" idx="2"/>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61" tIns="48331" rIns="96661" bIns="48331" rtlCol="0" anchor="b"/>
          <a:lstStyle>
            <a:lvl1pPr algn="r">
              <a:defRPr sz="1300"/>
            </a:lvl1pPr>
          </a:lstStyle>
          <a:p>
            <a:fld id="{2D5BABF3-DEFD-4878-AC4A-A44FBF85F01F}" type="slidenum">
              <a:rPr lang="en-US" smtClean="0"/>
              <a:t>‹#›</a:t>
            </a:fld>
            <a:endParaRPr lang="en-US"/>
          </a:p>
        </p:txBody>
      </p:sp>
    </p:spTree>
    <p:extLst>
      <p:ext uri="{BB962C8B-B14F-4D97-AF65-F5344CB8AC3E}">
        <p14:creationId xmlns:p14="http://schemas.microsoft.com/office/powerpoint/2010/main" val="6793818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1E38F2B3-6EF0-447F-8385-AC2616ACF390}" type="datetimeFigureOut">
              <a:rPr lang="en-US" smtClean="0"/>
              <a:t>12/20/2019</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F1020205-7DF0-45F3-9404-C43E257A1654}" type="slidenum">
              <a:rPr lang="en-US" smtClean="0"/>
              <a:t>‹#›</a:t>
            </a:fld>
            <a:endParaRPr lang="en-US"/>
          </a:p>
        </p:txBody>
      </p:sp>
    </p:spTree>
    <p:extLst>
      <p:ext uri="{BB962C8B-B14F-4D97-AF65-F5344CB8AC3E}">
        <p14:creationId xmlns:p14="http://schemas.microsoft.com/office/powerpoint/2010/main" val="29636419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7300" y="720725"/>
            <a:ext cx="4800600" cy="36004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020205-7DF0-45F3-9404-C43E257A1654}" type="slidenum">
              <a:rPr lang="en-US" smtClean="0"/>
              <a:t>2</a:t>
            </a:fld>
            <a:endParaRPr lang="en-US"/>
          </a:p>
        </p:txBody>
      </p:sp>
    </p:spTree>
    <p:extLst>
      <p:ext uri="{BB962C8B-B14F-4D97-AF65-F5344CB8AC3E}">
        <p14:creationId xmlns:p14="http://schemas.microsoft.com/office/powerpoint/2010/main" val="31131052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7300" y="720725"/>
            <a:ext cx="4800600" cy="36004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020205-7DF0-45F3-9404-C43E257A1654}" type="slidenum">
              <a:rPr lang="en-US" smtClean="0"/>
              <a:t>39</a:t>
            </a:fld>
            <a:endParaRPr lang="en-US"/>
          </a:p>
        </p:txBody>
      </p:sp>
    </p:spTree>
    <p:extLst>
      <p:ext uri="{BB962C8B-B14F-4D97-AF65-F5344CB8AC3E}">
        <p14:creationId xmlns:p14="http://schemas.microsoft.com/office/powerpoint/2010/main" val="13676741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181ABE-D695-4E7A-9F9D-03B9D8C236C8}" type="slidenum">
              <a:rPr lang="en-US" smtClean="0"/>
              <a:pPr/>
              <a:t>42</a:t>
            </a:fld>
            <a:endParaRPr lang="en-US"/>
          </a:p>
        </p:txBody>
      </p:sp>
    </p:spTree>
    <p:extLst>
      <p:ext uri="{BB962C8B-B14F-4D97-AF65-F5344CB8AC3E}">
        <p14:creationId xmlns:p14="http://schemas.microsoft.com/office/powerpoint/2010/main" val="5862336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F2365BD-7ACE-4CB1-BB88-C712BC1A6AEB}" type="slidenum">
              <a:rPr lang="en-US" smtClean="0"/>
              <a:t>72</a:t>
            </a:fld>
            <a:endParaRPr lang="en-US"/>
          </a:p>
        </p:txBody>
      </p:sp>
    </p:spTree>
    <p:extLst>
      <p:ext uri="{BB962C8B-B14F-4D97-AF65-F5344CB8AC3E}">
        <p14:creationId xmlns:p14="http://schemas.microsoft.com/office/powerpoint/2010/main" val="29376875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cxnSp>
        <p:nvCxnSpPr>
          <p:cNvPr id="8" name="Straight Connector 7"/>
          <p:cNvCxnSpPr/>
          <p:nvPr/>
        </p:nvCxnSpPr>
        <p:spPr>
          <a:xfrm>
            <a:off x="685800" y="3398520"/>
            <a:ext cx="7848600" cy="1588"/>
          </a:xfrm>
          <a:prstGeom prst="line">
            <a:avLst/>
          </a:prstGeom>
          <a:ln w="1905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18288"/>
            <a:ext cx="2895600" cy="329184"/>
          </a:xfrm>
          <a:prstGeom prst="rect">
            <a:avLst/>
          </a:prstGeom>
        </p:spPr>
        <p:txBody>
          <a:bodyPr/>
          <a:lstStyle/>
          <a:p>
            <a:endParaRPr lang="en-US"/>
          </a:p>
        </p:txBody>
      </p:sp>
      <p:sp>
        <p:nvSpPr>
          <p:cNvPr id="5" name="Footer Placeholder 4"/>
          <p:cNvSpPr>
            <a:spLocks noGrp="1"/>
          </p:cNvSpPr>
          <p:nvPr>
            <p:ph type="ftr" sz="quarter" idx="11"/>
          </p:nvPr>
        </p:nvSpPr>
        <p:spPr>
          <a:xfrm>
            <a:off x="3429000" y="18288"/>
            <a:ext cx="4114800" cy="329184"/>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457200" y="18288"/>
            <a:ext cx="2895600" cy="329184"/>
          </a:xfrm>
          <a:prstGeom prst="rect">
            <a:avLst/>
          </a:prstGeom>
        </p:spPr>
        <p:txBody>
          <a:bodyPr/>
          <a:lstStyle/>
          <a:p>
            <a:endParaRPr lang="en-US"/>
          </a:p>
        </p:txBody>
      </p:sp>
      <p:sp>
        <p:nvSpPr>
          <p:cNvPr id="5" name="Footer Placeholder 4"/>
          <p:cNvSpPr>
            <a:spLocks noGrp="1"/>
          </p:cNvSpPr>
          <p:nvPr>
            <p:ph type="ftr" sz="quarter" idx="11"/>
          </p:nvPr>
        </p:nvSpPr>
        <p:spPr>
          <a:xfrm>
            <a:off x="3429000" y="18288"/>
            <a:ext cx="4114800" cy="329184"/>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22313" y="2362200"/>
            <a:ext cx="7772400" cy="2200275"/>
          </a:xfrm>
        </p:spPr>
        <p:txBody>
          <a:bodyPr anchor="b">
            <a:normAutofit/>
          </a:bodyPr>
          <a:lstStyle>
            <a:lvl1pPr algn="l">
              <a:defRPr sz="4800" b="1" cap="none">
                <a:solidFill>
                  <a:schemeClr val="bg2"/>
                </a:solidFill>
              </a:defRPr>
            </a:lvl1pPr>
          </a:lstStyle>
          <a:p>
            <a:r>
              <a:rPr lang="en-US" dirty="0"/>
              <a:t>Click to edit master title style</a:t>
            </a:r>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b="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18288"/>
            <a:ext cx="2895600" cy="329184"/>
          </a:xfrm>
          <a:prstGeom prst="rect">
            <a:avLst/>
          </a:prstGeom>
        </p:spPr>
        <p:txBody>
          <a:bodyPr/>
          <a:lstStyle/>
          <a:p>
            <a:endParaRPr lang="en-US"/>
          </a:p>
        </p:txBody>
      </p:sp>
      <p:sp>
        <p:nvSpPr>
          <p:cNvPr id="6" name="Footer Placeholder 5"/>
          <p:cNvSpPr>
            <a:spLocks noGrp="1"/>
          </p:cNvSpPr>
          <p:nvPr>
            <p:ph type="ftr" sz="quarter" idx="11"/>
          </p:nvPr>
        </p:nvSpPr>
        <p:spPr>
          <a:xfrm>
            <a:off x="3429000" y="18288"/>
            <a:ext cx="4114800" cy="329184"/>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18288"/>
            <a:ext cx="2895600" cy="329184"/>
          </a:xfrm>
          <a:prstGeom prst="rect">
            <a:avLst/>
          </a:prstGeom>
        </p:spPr>
        <p:txBody>
          <a:bodyPr/>
          <a:lstStyle/>
          <a:p>
            <a:endParaRPr lang="en-US"/>
          </a:p>
        </p:txBody>
      </p:sp>
      <p:sp>
        <p:nvSpPr>
          <p:cNvPr id="6" name="Footer Placeholder 5"/>
          <p:cNvSpPr>
            <a:spLocks noGrp="1"/>
          </p:cNvSpPr>
          <p:nvPr>
            <p:ph type="ftr" sz="quarter" idx="11"/>
          </p:nvPr>
        </p:nvSpPr>
        <p:spPr>
          <a:xfrm>
            <a:off x="3429000" y="18288"/>
            <a:ext cx="4114800" cy="329184"/>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r">
              <a:defRPr sz="16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spcBef>
          <a:spcPct val="0"/>
        </a:spcBef>
        <a:buNone/>
        <a:defRPr sz="4000" b="1" kern="1200" spc="0" baseline="0">
          <a:solidFill>
            <a:schemeClr val="tx1"/>
          </a:solidFill>
          <a:latin typeface="+mj-lt"/>
          <a:ea typeface="+mj-ea"/>
          <a:cs typeface="+mj-cs"/>
        </a:defRPr>
      </a:lvl1pPr>
    </p:titleStyle>
    <p:bodyStyle>
      <a:lvl1pPr marL="225425" indent="-225425" algn="l" defTabSz="914400" rtl="0" eaLnBrk="1" latinLnBrk="0" hangingPunct="1">
        <a:spcBef>
          <a:spcPts val="50"/>
        </a:spcBef>
        <a:buClr>
          <a:schemeClr val="accent1"/>
        </a:buClr>
        <a:buSzPct val="70000"/>
        <a:buFont typeface="Wingdings 3" pitchFamily="18" charset="2"/>
        <a:buChar char="}"/>
        <a:defRPr sz="2400" kern="1200">
          <a:solidFill>
            <a:schemeClr val="tx1"/>
          </a:solidFill>
          <a:latin typeface="+mn-lt"/>
          <a:ea typeface="+mn-ea"/>
          <a:cs typeface="+mn-cs"/>
        </a:defRPr>
      </a:lvl1pPr>
      <a:lvl2pPr marL="569913" indent="-225425" algn="l" defTabSz="914400" rtl="0" eaLnBrk="1" latinLnBrk="0" hangingPunct="1">
        <a:spcBef>
          <a:spcPts val="50"/>
        </a:spcBef>
        <a:buClr>
          <a:schemeClr val="accent2"/>
        </a:buClr>
        <a:buSzPct val="85000"/>
        <a:buFont typeface="Wingdings" pitchFamily="2" charset="2"/>
        <a:buChar char="§"/>
        <a:defRPr sz="2000" kern="1200">
          <a:solidFill>
            <a:schemeClr val="tx1"/>
          </a:solidFill>
          <a:latin typeface="+mn-lt"/>
          <a:ea typeface="+mn-ea"/>
          <a:cs typeface="+mn-cs"/>
        </a:defRPr>
      </a:lvl2pPr>
      <a:lvl3pPr marL="795338" indent="-225425" algn="l" defTabSz="914400" rtl="0" eaLnBrk="1" latinLnBrk="0" hangingPunct="1">
        <a:spcBef>
          <a:spcPts val="50"/>
        </a:spcBef>
        <a:buClr>
          <a:schemeClr val="accent1"/>
        </a:buClr>
        <a:buSzPct val="90000"/>
        <a:buFont typeface="Arial" pitchFamily="34" charset="0"/>
        <a:buChar char="•"/>
        <a:defRPr sz="2000" kern="1200">
          <a:solidFill>
            <a:schemeClr val="tx1"/>
          </a:solidFill>
          <a:latin typeface="+mn-lt"/>
          <a:ea typeface="+mn-ea"/>
          <a:cs typeface="+mn-cs"/>
        </a:defRPr>
      </a:lvl3pPr>
      <a:lvl4pPr marL="1033463" indent="-238125" algn="l" defTabSz="914400" rtl="0" eaLnBrk="1" latinLnBrk="0" hangingPunct="1">
        <a:spcBef>
          <a:spcPts val="50"/>
        </a:spcBef>
        <a:buClr>
          <a:schemeClr val="accent1"/>
        </a:buClr>
        <a:buFont typeface="Arial" pitchFamily="34" charset="0"/>
        <a:buChar char="•"/>
        <a:defRPr sz="2000" kern="1200">
          <a:solidFill>
            <a:schemeClr val="tx1"/>
          </a:solidFill>
          <a:latin typeface="+mn-lt"/>
          <a:ea typeface="+mn-ea"/>
          <a:cs typeface="+mn-cs"/>
        </a:defRPr>
      </a:lvl4pPr>
      <a:lvl5pPr marL="1258888" indent="-225425" algn="l" defTabSz="914400" rtl="0" eaLnBrk="1" latinLnBrk="0" hangingPunct="1">
        <a:spcBef>
          <a:spcPts val="50"/>
        </a:spcBef>
        <a:buClr>
          <a:schemeClr val="accent1"/>
        </a:buClr>
        <a:buSzPct val="100000"/>
        <a:buFont typeface="Arial" pitchFamily="34" charset="0"/>
        <a:buChar char="•"/>
        <a:defRPr sz="20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xmlns="" id="{495BD61F-1BEF-49EB-9DA3-5D4DB308834A}"/>
              </a:ext>
            </a:extLst>
          </p:cNvPr>
          <p:cNvSpPr>
            <a:spLocks noGrp="1"/>
          </p:cNvSpPr>
          <p:nvPr>
            <p:ph type="sldNum" sz="quarter" idx="12"/>
          </p:nvPr>
        </p:nvSpPr>
        <p:spPr/>
        <p:txBody>
          <a:bodyPr/>
          <a:lstStyle/>
          <a:p>
            <a:fld id="{B6F15528-21DE-4FAA-801E-634DDDAF4B2B}" type="slidenum">
              <a:rPr lang="en-US" smtClean="0"/>
              <a:pPr/>
              <a:t>1</a:t>
            </a:fld>
            <a:endParaRPr lang="en-US"/>
          </a:p>
        </p:txBody>
      </p:sp>
      <p:pic>
        <p:nvPicPr>
          <p:cNvPr id="4" name="Picture 3">
            <a:extLst>
              <a:ext uri="{FF2B5EF4-FFF2-40B4-BE49-F238E27FC236}">
                <a16:creationId xmlns:a16="http://schemas.microsoft.com/office/drawing/2014/main" xmlns="" id="{DE249796-979B-4910-943F-942312924228}"/>
              </a:ext>
            </a:extLst>
          </p:cNvPr>
          <p:cNvPicPr>
            <a:picLocks noChangeAspect="1"/>
          </p:cNvPicPr>
          <p:nvPr/>
        </p:nvPicPr>
        <p:blipFill rotWithShape="1">
          <a:blip r:embed="rId2"/>
          <a:srcRect t="1597" r="2351"/>
          <a:stretch/>
        </p:blipFill>
        <p:spPr>
          <a:xfrm>
            <a:off x="1" y="0"/>
            <a:ext cx="9144000" cy="6858000"/>
          </a:xfrm>
          <a:prstGeom prst="rect">
            <a:avLst/>
          </a:prstGeom>
        </p:spPr>
      </p:pic>
    </p:spTree>
    <p:extLst>
      <p:ext uri="{BB962C8B-B14F-4D97-AF65-F5344CB8AC3E}">
        <p14:creationId xmlns:p14="http://schemas.microsoft.com/office/powerpoint/2010/main" val="24083549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09600"/>
            <a:ext cx="8686799" cy="5943600"/>
          </a:xfrm>
        </p:spPr>
        <p:txBody>
          <a:bodyPr>
            <a:normAutofit lnSpcReduction="10000"/>
          </a:bodyPr>
          <a:lstStyle/>
          <a:p>
            <a:r>
              <a:rPr lang="en-US" sz="2400" dirty="0"/>
              <a:t>India has crossed the threshold limit of per capita income of US $ 1000 at constant 1990 dollars for three consecutive years i.e. 2013, 2014 and 2015, India does not have solid ground to continue with incentive schemes.</a:t>
            </a:r>
          </a:p>
          <a:p>
            <a:endParaRPr lang="en-US" sz="2400" dirty="0"/>
          </a:p>
          <a:p>
            <a:r>
              <a:rPr lang="en-US" sz="2400" dirty="0"/>
              <a:t>India has also submitted a paper in WTO in 2011 seeking clarification with regard to the year of applicability of the provision and also the extension period. Under the pact, developing countries can seek further extension of the eight years grace period by providing cogent arguments.</a:t>
            </a:r>
          </a:p>
          <a:p>
            <a:endParaRPr lang="en-US" sz="2400" dirty="0"/>
          </a:p>
          <a:p>
            <a:r>
              <a:rPr lang="en-US" sz="2400" dirty="0"/>
              <a:t>As per the news of Economic Times of 20</a:t>
            </a:r>
            <a:r>
              <a:rPr lang="en-US" sz="2400" baseline="30000" dirty="0"/>
              <a:t>th</a:t>
            </a:r>
            <a:r>
              <a:rPr lang="en-US" sz="2400" dirty="0"/>
              <a:t> August 2018, the reply filed by India was not accepted &amp; a panel has been set up consisting of experts from Philippines, South Africa &amp; Switzerland as per the provisions of Anti-Subsidy and Countervailing Measures of WTO. </a:t>
            </a:r>
          </a:p>
          <a:p>
            <a:endParaRPr lang="en-US" sz="2400"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10</a:t>
            </a:fld>
            <a:endParaRPr lang="en-US"/>
          </a:p>
        </p:txBody>
      </p:sp>
    </p:spTree>
    <p:extLst>
      <p:ext uri="{BB962C8B-B14F-4D97-AF65-F5344CB8AC3E}">
        <p14:creationId xmlns:p14="http://schemas.microsoft.com/office/powerpoint/2010/main" val="21263408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0500" y="762000"/>
            <a:ext cx="8763000" cy="5105400"/>
          </a:xfrm>
        </p:spPr>
        <p:txBody>
          <a:bodyPr>
            <a:normAutofit/>
          </a:bodyPr>
          <a:lstStyle/>
          <a:p>
            <a:endParaRPr lang="en-US" sz="2400" dirty="0"/>
          </a:p>
          <a:p>
            <a:endParaRPr lang="en-US" sz="2400" dirty="0"/>
          </a:p>
          <a:p>
            <a:r>
              <a:rPr lang="en-US" sz="2400" dirty="0"/>
              <a:t>Brazil, Canada, China, Egypt, The EU, Japan, Kazakhstan, Korea, Russia, Sri Lanka, Taiwan and Thailand have become interested third parties along with USA. All these countries also joined USA in opposing subsidies granted by India on the basis of export performance. </a:t>
            </a:r>
          </a:p>
          <a:p>
            <a:endParaRPr lang="en-US" sz="2400" dirty="0"/>
          </a:p>
          <a:p>
            <a:r>
              <a:rPr lang="en-US" sz="2400" dirty="0"/>
              <a:t>When the original complaint was made by USA, the impact would have been felt on export value of US $ 47.88 Billion (our export to USA for the period 2017-18). However, with all other countries joining, it will impact overall exports seriously.</a:t>
            </a:r>
          </a:p>
          <a:p>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11</a:t>
            </a:fld>
            <a:endParaRPr lang="en-US"/>
          </a:p>
        </p:txBody>
      </p:sp>
    </p:spTree>
    <p:extLst>
      <p:ext uri="{BB962C8B-B14F-4D97-AF65-F5344CB8AC3E}">
        <p14:creationId xmlns:p14="http://schemas.microsoft.com/office/powerpoint/2010/main" val="11129676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5334000" y="1447800"/>
            <a:ext cx="3810000" cy="457200"/>
          </a:xfrm>
        </p:spPr>
        <p:txBody>
          <a:bodyPr>
            <a:noAutofit/>
          </a:bodyPr>
          <a:lstStyle/>
          <a:p>
            <a:r>
              <a:rPr lang="en-US" sz="2200" dirty="0"/>
              <a:t>India’s export to USA and other third parties </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12</a:t>
            </a:fld>
            <a:endParaRPr lang="en-US"/>
          </a:p>
        </p:txBody>
      </p:sp>
      <p:graphicFrame>
        <p:nvGraphicFramePr>
          <p:cNvPr id="5" name="Table 4"/>
          <p:cNvGraphicFramePr>
            <a:graphicFrameLocks noGrp="1"/>
          </p:cNvGraphicFramePr>
          <p:nvPr/>
        </p:nvGraphicFramePr>
        <p:xfrm>
          <a:off x="152400" y="872410"/>
          <a:ext cx="5181600" cy="5953506"/>
        </p:xfrm>
        <a:graphic>
          <a:graphicData uri="http://schemas.openxmlformats.org/drawingml/2006/table">
            <a:tbl>
              <a:tblPr firstRow="1" bandRow="1">
                <a:tableStyleId>{5940675A-B579-460E-94D1-54222C63F5DA}</a:tableStyleId>
              </a:tblPr>
              <a:tblGrid>
                <a:gridCol w="1605567">
                  <a:extLst>
                    <a:ext uri="{9D8B030D-6E8A-4147-A177-3AD203B41FA5}">
                      <a16:colId xmlns:a16="http://schemas.microsoft.com/office/drawing/2014/main" xmlns="" val="20000"/>
                    </a:ext>
                  </a:extLst>
                </a:gridCol>
                <a:gridCol w="1296129">
                  <a:extLst>
                    <a:ext uri="{9D8B030D-6E8A-4147-A177-3AD203B41FA5}">
                      <a16:colId xmlns:a16="http://schemas.microsoft.com/office/drawing/2014/main" xmlns="" val="20001"/>
                    </a:ext>
                  </a:extLst>
                </a:gridCol>
                <a:gridCol w="2279904">
                  <a:extLst>
                    <a:ext uri="{9D8B030D-6E8A-4147-A177-3AD203B41FA5}">
                      <a16:colId xmlns:a16="http://schemas.microsoft.com/office/drawing/2014/main" xmlns="" val="20002"/>
                    </a:ext>
                  </a:extLst>
                </a:gridCol>
              </a:tblGrid>
              <a:tr h="1038993">
                <a:tc>
                  <a:txBody>
                    <a:bodyPr/>
                    <a:lstStyle/>
                    <a:p>
                      <a:pPr marL="0" marR="0" algn="ctr">
                        <a:lnSpc>
                          <a:spcPct val="115000"/>
                        </a:lnSpc>
                        <a:spcBef>
                          <a:spcPts val="0"/>
                        </a:spcBef>
                        <a:spcAft>
                          <a:spcPts val="0"/>
                        </a:spcAft>
                      </a:pPr>
                      <a:r>
                        <a:rPr lang="en-US" sz="2000" dirty="0">
                          <a:effectLst/>
                        </a:rPr>
                        <a:t>Name of Country</a:t>
                      </a:r>
                      <a:endParaRPr lang="en-US" sz="2000" dirty="0">
                        <a:effectLst/>
                        <a:latin typeface="+mn-lt"/>
                        <a:ea typeface="Calibri"/>
                        <a:cs typeface="Times New Roman"/>
                      </a:endParaRPr>
                    </a:p>
                  </a:txBody>
                  <a:tcPr marL="68580" marR="68580" marT="34290" marB="34290" anchor="ctr"/>
                </a:tc>
                <a:tc>
                  <a:txBody>
                    <a:bodyPr/>
                    <a:lstStyle/>
                    <a:p>
                      <a:pPr marL="0" marR="0" algn="ctr">
                        <a:lnSpc>
                          <a:spcPct val="115000"/>
                        </a:lnSpc>
                        <a:spcBef>
                          <a:spcPts val="0"/>
                        </a:spcBef>
                        <a:spcAft>
                          <a:spcPts val="0"/>
                        </a:spcAft>
                      </a:pPr>
                      <a:r>
                        <a:rPr lang="en-US" sz="2000" dirty="0">
                          <a:effectLst/>
                        </a:rPr>
                        <a:t>Exports in </a:t>
                      </a:r>
                    </a:p>
                    <a:p>
                      <a:pPr marL="0" marR="0" algn="ctr">
                        <a:lnSpc>
                          <a:spcPct val="115000"/>
                        </a:lnSpc>
                        <a:spcBef>
                          <a:spcPts val="0"/>
                        </a:spcBef>
                        <a:spcAft>
                          <a:spcPts val="0"/>
                        </a:spcAft>
                      </a:pPr>
                      <a:r>
                        <a:rPr lang="en-US" sz="2000" dirty="0">
                          <a:effectLst/>
                        </a:rPr>
                        <a:t>US$ Billion</a:t>
                      </a:r>
                      <a:endParaRPr lang="en-US" sz="2000" dirty="0">
                        <a:effectLst/>
                        <a:latin typeface="+mn-lt"/>
                        <a:ea typeface="Calibri"/>
                        <a:cs typeface="Times New Roman"/>
                      </a:endParaRPr>
                    </a:p>
                  </a:txBody>
                  <a:tcPr marL="68580" marR="68580" marT="34290" marB="34290" anchor="ctr"/>
                </a:tc>
                <a:tc>
                  <a:txBody>
                    <a:bodyPr/>
                    <a:lstStyle/>
                    <a:p>
                      <a:pPr marL="0" marR="0" algn="ctr">
                        <a:lnSpc>
                          <a:spcPct val="115000"/>
                        </a:lnSpc>
                        <a:spcBef>
                          <a:spcPts val="0"/>
                        </a:spcBef>
                        <a:spcAft>
                          <a:spcPts val="0"/>
                        </a:spcAft>
                      </a:pPr>
                      <a:r>
                        <a:rPr lang="en-US" sz="2000" dirty="0">
                          <a:effectLst/>
                        </a:rPr>
                        <a:t>% share in India’s total</a:t>
                      </a:r>
                      <a:r>
                        <a:rPr lang="en-US" sz="2000" baseline="0" dirty="0">
                          <a:effectLst/>
                        </a:rPr>
                        <a:t> </a:t>
                      </a:r>
                      <a:r>
                        <a:rPr lang="en-US" sz="2000" dirty="0">
                          <a:effectLst/>
                        </a:rPr>
                        <a:t>exports to World </a:t>
                      </a:r>
                      <a:endParaRPr lang="en-US" sz="2000" dirty="0">
                        <a:effectLst/>
                        <a:latin typeface="+mn-lt"/>
                        <a:ea typeface="Calibri"/>
                        <a:cs typeface="Times New Roman"/>
                      </a:endParaRPr>
                    </a:p>
                  </a:txBody>
                  <a:tcPr marL="68580" marR="68580" marT="34290" marB="34290" anchor="ctr"/>
                </a:tc>
                <a:extLst>
                  <a:ext uri="{0D108BD9-81ED-4DB2-BD59-A6C34878D82A}">
                    <a16:rowId xmlns:a16="http://schemas.microsoft.com/office/drawing/2014/main" xmlns="" val="10000"/>
                  </a:ext>
                </a:extLst>
              </a:tr>
              <a:tr h="352811">
                <a:tc>
                  <a:txBody>
                    <a:bodyPr/>
                    <a:lstStyle/>
                    <a:p>
                      <a:pPr algn="ctr" fontAlgn="b"/>
                      <a:r>
                        <a:rPr lang="en-US" sz="2000" u="none" strike="noStrike" dirty="0">
                          <a:effectLst/>
                        </a:rPr>
                        <a:t>USA</a:t>
                      </a:r>
                      <a:endParaRPr lang="en-US" sz="2000" b="0" i="0" u="none" strike="noStrike" dirty="0">
                        <a:solidFill>
                          <a:srgbClr val="000000"/>
                        </a:solidFill>
                        <a:effectLst/>
                        <a:latin typeface="+mn-lt"/>
                      </a:endParaRPr>
                    </a:p>
                  </a:txBody>
                  <a:tcPr marL="68580" marR="68580" marT="34290" marB="34290" anchor="ctr"/>
                </a:tc>
                <a:tc>
                  <a:txBody>
                    <a:bodyPr/>
                    <a:lstStyle/>
                    <a:p>
                      <a:pPr algn="ctr" fontAlgn="b"/>
                      <a:r>
                        <a:rPr lang="en-US" sz="2000" u="none" strike="noStrike" dirty="0">
                          <a:effectLst/>
                        </a:rPr>
                        <a:t>47.88</a:t>
                      </a:r>
                      <a:endParaRPr lang="en-US" sz="2000" b="0" i="0" u="none" strike="noStrike" dirty="0">
                        <a:solidFill>
                          <a:srgbClr val="000000"/>
                        </a:solidFill>
                        <a:effectLst/>
                        <a:latin typeface="+mn-lt"/>
                      </a:endParaRPr>
                    </a:p>
                  </a:txBody>
                  <a:tcPr marL="68580" marR="68580" marT="34290" marB="34290" anchor="ctr"/>
                </a:tc>
                <a:tc>
                  <a:txBody>
                    <a:bodyPr/>
                    <a:lstStyle/>
                    <a:p>
                      <a:pPr algn="ctr" fontAlgn="b"/>
                      <a:r>
                        <a:rPr lang="en-US" sz="2000" u="none" strike="noStrike" dirty="0">
                          <a:effectLst/>
                        </a:rPr>
                        <a:t>15.78</a:t>
                      </a:r>
                      <a:endParaRPr lang="en-US" sz="2000" b="0" i="0" u="none" strike="noStrike" dirty="0">
                        <a:solidFill>
                          <a:srgbClr val="000000"/>
                        </a:solidFill>
                        <a:effectLst/>
                        <a:latin typeface="+mn-lt"/>
                      </a:endParaRPr>
                    </a:p>
                  </a:txBody>
                  <a:tcPr marL="68580" marR="68580" marT="34290" marB="34290" anchor="ctr"/>
                </a:tc>
                <a:extLst>
                  <a:ext uri="{0D108BD9-81ED-4DB2-BD59-A6C34878D82A}">
                    <a16:rowId xmlns:a16="http://schemas.microsoft.com/office/drawing/2014/main" xmlns="" val="10001"/>
                  </a:ext>
                </a:extLst>
              </a:tr>
              <a:tr h="352811">
                <a:tc>
                  <a:txBody>
                    <a:bodyPr/>
                    <a:lstStyle/>
                    <a:p>
                      <a:pPr algn="ctr" fontAlgn="b"/>
                      <a:r>
                        <a:rPr lang="en-US" sz="2000" u="none" strike="noStrike" dirty="0">
                          <a:effectLst/>
                        </a:rPr>
                        <a:t>BRAZIL </a:t>
                      </a:r>
                      <a:endParaRPr lang="en-US" sz="2000" b="0" i="0" u="none" strike="noStrike" dirty="0">
                        <a:solidFill>
                          <a:srgbClr val="000000"/>
                        </a:solidFill>
                        <a:effectLst/>
                        <a:latin typeface="+mn-lt"/>
                      </a:endParaRPr>
                    </a:p>
                  </a:txBody>
                  <a:tcPr marL="68580" marR="68580" marT="34290" marB="34290" anchor="ctr"/>
                </a:tc>
                <a:tc>
                  <a:txBody>
                    <a:bodyPr/>
                    <a:lstStyle/>
                    <a:p>
                      <a:pPr algn="ctr" fontAlgn="b"/>
                      <a:r>
                        <a:rPr lang="en-US" sz="2000" u="none" strike="noStrike">
                          <a:effectLst/>
                        </a:rPr>
                        <a:t>3.06</a:t>
                      </a:r>
                      <a:endParaRPr lang="en-US" sz="2000" b="0" i="0" u="none" strike="noStrike">
                        <a:solidFill>
                          <a:srgbClr val="000000"/>
                        </a:solidFill>
                        <a:effectLst/>
                        <a:latin typeface="+mn-lt"/>
                      </a:endParaRPr>
                    </a:p>
                  </a:txBody>
                  <a:tcPr marL="68580" marR="68580" marT="34290" marB="34290" anchor="ctr"/>
                </a:tc>
                <a:tc>
                  <a:txBody>
                    <a:bodyPr/>
                    <a:lstStyle/>
                    <a:p>
                      <a:pPr algn="ctr" fontAlgn="b"/>
                      <a:r>
                        <a:rPr lang="en-US" sz="2000" u="none" strike="noStrike" dirty="0">
                          <a:effectLst/>
                        </a:rPr>
                        <a:t>1.01</a:t>
                      </a:r>
                      <a:endParaRPr lang="en-US" sz="2000" b="0" i="0" u="none" strike="noStrike" dirty="0">
                        <a:solidFill>
                          <a:srgbClr val="000000"/>
                        </a:solidFill>
                        <a:effectLst/>
                        <a:latin typeface="+mn-lt"/>
                      </a:endParaRPr>
                    </a:p>
                  </a:txBody>
                  <a:tcPr marL="68580" marR="68580" marT="34290" marB="34290" anchor="ctr"/>
                </a:tc>
                <a:extLst>
                  <a:ext uri="{0D108BD9-81ED-4DB2-BD59-A6C34878D82A}">
                    <a16:rowId xmlns:a16="http://schemas.microsoft.com/office/drawing/2014/main" xmlns="" val="10002"/>
                  </a:ext>
                </a:extLst>
              </a:tr>
              <a:tr h="352811">
                <a:tc>
                  <a:txBody>
                    <a:bodyPr/>
                    <a:lstStyle/>
                    <a:p>
                      <a:pPr algn="ctr" fontAlgn="b"/>
                      <a:r>
                        <a:rPr lang="en-US" sz="2000" u="none" strike="noStrike" dirty="0">
                          <a:effectLst/>
                        </a:rPr>
                        <a:t>CANADA </a:t>
                      </a:r>
                      <a:endParaRPr lang="en-US" sz="2000" b="0" i="0" u="none" strike="noStrike" dirty="0">
                        <a:solidFill>
                          <a:srgbClr val="000000"/>
                        </a:solidFill>
                        <a:effectLst/>
                        <a:latin typeface="+mn-lt"/>
                      </a:endParaRPr>
                    </a:p>
                  </a:txBody>
                  <a:tcPr marL="68580" marR="68580" marT="34290" marB="34290" anchor="ctr"/>
                </a:tc>
                <a:tc>
                  <a:txBody>
                    <a:bodyPr/>
                    <a:lstStyle/>
                    <a:p>
                      <a:pPr algn="ctr" fontAlgn="b"/>
                      <a:r>
                        <a:rPr lang="en-US" sz="2000" u="none" strike="noStrike" dirty="0">
                          <a:effectLst/>
                        </a:rPr>
                        <a:t>2.51</a:t>
                      </a:r>
                      <a:endParaRPr lang="en-US" sz="2000" b="0" i="0" u="none" strike="noStrike" dirty="0">
                        <a:solidFill>
                          <a:srgbClr val="000000"/>
                        </a:solidFill>
                        <a:effectLst/>
                        <a:latin typeface="+mn-lt"/>
                      </a:endParaRPr>
                    </a:p>
                  </a:txBody>
                  <a:tcPr marL="68580" marR="68580" marT="34290" marB="34290" anchor="ctr"/>
                </a:tc>
                <a:tc>
                  <a:txBody>
                    <a:bodyPr/>
                    <a:lstStyle/>
                    <a:p>
                      <a:pPr algn="ctr" fontAlgn="b"/>
                      <a:r>
                        <a:rPr lang="en-US" sz="2000" u="none" strike="noStrike">
                          <a:effectLst/>
                        </a:rPr>
                        <a:t>0.83</a:t>
                      </a:r>
                      <a:endParaRPr lang="en-US" sz="2000" b="0" i="0" u="none" strike="noStrike">
                        <a:solidFill>
                          <a:srgbClr val="000000"/>
                        </a:solidFill>
                        <a:effectLst/>
                        <a:latin typeface="+mn-lt"/>
                      </a:endParaRPr>
                    </a:p>
                  </a:txBody>
                  <a:tcPr marL="68580" marR="68580" marT="34290" marB="34290" anchor="ctr"/>
                </a:tc>
                <a:extLst>
                  <a:ext uri="{0D108BD9-81ED-4DB2-BD59-A6C34878D82A}">
                    <a16:rowId xmlns:a16="http://schemas.microsoft.com/office/drawing/2014/main" xmlns="" val="10003"/>
                  </a:ext>
                </a:extLst>
              </a:tr>
              <a:tr h="352811">
                <a:tc>
                  <a:txBody>
                    <a:bodyPr/>
                    <a:lstStyle/>
                    <a:p>
                      <a:pPr algn="ctr" fontAlgn="b"/>
                      <a:r>
                        <a:rPr lang="en-US" sz="2000" u="none" strike="noStrike">
                          <a:effectLst/>
                        </a:rPr>
                        <a:t>CHINA P RP </a:t>
                      </a:r>
                      <a:endParaRPr lang="en-US" sz="2000" b="0" i="0" u="none" strike="noStrike">
                        <a:solidFill>
                          <a:srgbClr val="000000"/>
                        </a:solidFill>
                        <a:effectLst/>
                        <a:latin typeface="+mn-lt"/>
                      </a:endParaRPr>
                    </a:p>
                  </a:txBody>
                  <a:tcPr marL="68580" marR="68580" marT="34290" marB="34290" anchor="ctr"/>
                </a:tc>
                <a:tc>
                  <a:txBody>
                    <a:bodyPr/>
                    <a:lstStyle/>
                    <a:p>
                      <a:pPr algn="ctr" fontAlgn="b"/>
                      <a:r>
                        <a:rPr lang="en-US" sz="2000" u="none" strike="noStrike" dirty="0">
                          <a:effectLst/>
                        </a:rPr>
                        <a:t>13.34</a:t>
                      </a:r>
                      <a:endParaRPr lang="en-US" sz="2000" b="0" i="0" u="none" strike="noStrike" dirty="0">
                        <a:solidFill>
                          <a:srgbClr val="000000"/>
                        </a:solidFill>
                        <a:effectLst/>
                        <a:latin typeface="+mn-lt"/>
                      </a:endParaRPr>
                    </a:p>
                  </a:txBody>
                  <a:tcPr marL="68580" marR="68580" marT="34290" marB="34290" anchor="ctr"/>
                </a:tc>
                <a:tc>
                  <a:txBody>
                    <a:bodyPr/>
                    <a:lstStyle/>
                    <a:p>
                      <a:pPr algn="ctr" fontAlgn="b"/>
                      <a:r>
                        <a:rPr lang="en-US" sz="2000" u="none" strike="noStrike" dirty="0">
                          <a:effectLst/>
                        </a:rPr>
                        <a:t>4.40</a:t>
                      </a:r>
                      <a:endParaRPr lang="en-US" sz="2000" b="0" i="0" u="none" strike="noStrike" dirty="0">
                        <a:solidFill>
                          <a:srgbClr val="000000"/>
                        </a:solidFill>
                        <a:effectLst/>
                        <a:latin typeface="+mn-lt"/>
                      </a:endParaRPr>
                    </a:p>
                  </a:txBody>
                  <a:tcPr marL="68580" marR="68580" marT="34290" marB="34290" anchor="ctr"/>
                </a:tc>
                <a:extLst>
                  <a:ext uri="{0D108BD9-81ED-4DB2-BD59-A6C34878D82A}">
                    <a16:rowId xmlns:a16="http://schemas.microsoft.com/office/drawing/2014/main" xmlns="" val="10004"/>
                  </a:ext>
                </a:extLst>
              </a:tr>
              <a:tr h="352811">
                <a:tc>
                  <a:txBody>
                    <a:bodyPr/>
                    <a:lstStyle/>
                    <a:p>
                      <a:pPr algn="ctr" fontAlgn="b"/>
                      <a:r>
                        <a:rPr lang="en-US" sz="2000" u="none" strike="noStrike">
                          <a:effectLst/>
                        </a:rPr>
                        <a:t>EGYPT </a:t>
                      </a:r>
                      <a:endParaRPr lang="en-US" sz="2000" b="0" i="0" u="none" strike="noStrike">
                        <a:solidFill>
                          <a:srgbClr val="000000"/>
                        </a:solidFill>
                        <a:effectLst/>
                        <a:latin typeface="+mn-lt"/>
                      </a:endParaRPr>
                    </a:p>
                  </a:txBody>
                  <a:tcPr marL="68580" marR="68580" marT="34290" marB="34290" anchor="ctr"/>
                </a:tc>
                <a:tc>
                  <a:txBody>
                    <a:bodyPr/>
                    <a:lstStyle/>
                    <a:p>
                      <a:pPr algn="ctr" fontAlgn="b"/>
                      <a:r>
                        <a:rPr lang="en-US" sz="2000" u="none" strike="noStrike" dirty="0">
                          <a:effectLst/>
                        </a:rPr>
                        <a:t>2.39</a:t>
                      </a:r>
                      <a:endParaRPr lang="en-US" sz="2000" b="0" i="0" u="none" strike="noStrike" dirty="0">
                        <a:solidFill>
                          <a:srgbClr val="000000"/>
                        </a:solidFill>
                        <a:effectLst/>
                        <a:latin typeface="+mn-lt"/>
                      </a:endParaRPr>
                    </a:p>
                  </a:txBody>
                  <a:tcPr marL="68580" marR="68580" marT="34290" marB="34290" anchor="ctr"/>
                </a:tc>
                <a:tc>
                  <a:txBody>
                    <a:bodyPr/>
                    <a:lstStyle/>
                    <a:p>
                      <a:pPr algn="ctr" fontAlgn="b"/>
                      <a:r>
                        <a:rPr lang="en-US" sz="2000" u="none" strike="noStrike">
                          <a:effectLst/>
                        </a:rPr>
                        <a:t>0.79</a:t>
                      </a:r>
                      <a:endParaRPr lang="en-US" sz="2000" b="0" i="0" u="none" strike="noStrike">
                        <a:solidFill>
                          <a:srgbClr val="000000"/>
                        </a:solidFill>
                        <a:effectLst/>
                        <a:latin typeface="+mn-lt"/>
                      </a:endParaRPr>
                    </a:p>
                  </a:txBody>
                  <a:tcPr marL="68580" marR="68580" marT="34290" marB="34290" anchor="ctr"/>
                </a:tc>
                <a:extLst>
                  <a:ext uri="{0D108BD9-81ED-4DB2-BD59-A6C34878D82A}">
                    <a16:rowId xmlns:a16="http://schemas.microsoft.com/office/drawing/2014/main" xmlns="" val="10005"/>
                  </a:ext>
                </a:extLst>
              </a:tr>
              <a:tr h="352811">
                <a:tc>
                  <a:txBody>
                    <a:bodyPr/>
                    <a:lstStyle/>
                    <a:p>
                      <a:pPr algn="ctr" fontAlgn="b"/>
                      <a:r>
                        <a:rPr lang="en-US" sz="2000" u="none" strike="noStrike">
                          <a:effectLst/>
                        </a:rPr>
                        <a:t>EU </a:t>
                      </a:r>
                      <a:endParaRPr lang="en-US" sz="2000" b="0" i="0" u="none" strike="noStrike">
                        <a:solidFill>
                          <a:srgbClr val="000000"/>
                        </a:solidFill>
                        <a:effectLst/>
                        <a:latin typeface="+mn-lt"/>
                      </a:endParaRPr>
                    </a:p>
                  </a:txBody>
                  <a:tcPr marL="68580" marR="68580" marT="34290" marB="34290" anchor="ctr"/>
                </a:tc>
                <a:tc>
                  <a:txBody>
                    <a:bodyPr/>
                    <a:lstStyle/>
                    <a:p>
                      <a:pPr algn="ctr" fontAlgn="b"/>
                      <a:r>
                        <a:rPr lang="en-US" sz="2000" u="none" strike="noStrike" dirty="0">
                          <a:effectLst/>
                        </a:rPr>
                        <a:t>53.60</a:t>
                      </a:r>
                      <a:endParaRPr lang="en-US" sz="2000" b="0" i="0" u="none" strike="noStrike" dirty="0">
                        <a:solidFill>
                          <a:srgbClr val="000000"/>
                        </a:solidFill>
                        <a:effectLst/>
                        <a:latin typeface="+mn-lt"/>
                      </a:endParaRPr>
                    </a:p>
                  </a:txBody>
                  <a:tcPr marL="68580" marR="68580" marT="34290" marB="34290" anchor="ctr"/>
                </a:tc>
                <a:tc>
                  <a:txBody>
                    <a:bodyPr/>
                    <a:lstStyle/>
                    <a:p>
                      <a:pPr algn="ctr" fontAlgn="b"/>
                      <a:r>
                        <a:rPr lang="en-US" sz="2000" u="none" strike="noStrike" dirty="0">
                          <a:effectLst/>
                        </a:rPr>
                        <a:t>17.67</a:t>
                      </a:r>
                      <a:endParaRPr lang="en-US" sz="2000" b="0" i="0" u="none" strike="noStrike" dirty="0">
                        <a:solidFill>
                          <a:srgbClr val="000000"/>
                        </a:solidFill>
                        <a:effectLst/>
                        <a:latin typeface="+mn-lt"/>
                      </a:endParaRPr>
                    </a:p>
                  </a:txBody>
                  <a:tcPr marL="68580" marR="68580" marT="34290" marB="34290" anchor="ctr"/>
                </a:tc>
                <a:extLst>
                  <a:ext uri="{0D108BD9-81ED-4DB2-BD59-A6C34878D82A}">
                    <a16:rowId xmlns:a16="http://schemas.microsoft.com/office/drawing/2014/main" xmlns="" val="10006"/>
                  </a:ext>
                </a:extLst>
              </a:tr>
              <a:tr h="352811">
                <a:tc>
                  <a:txBody>
                    <a:bodyPr/>
                    <a:lstStyle/>
                    <a:p>
                      <a:pPr algn="ctr" fontAlgn="b"/>
                      <a:r>
                        <a:rPr lang="en-US" sz="2000" u="none" strike="noStrike" dirty="0">
                          <a:effectLst/>
                        </a:rPr>
                        <a:t>JAPAN </a:t>
                      </a:r>
                      <a:endParaRPr lang="en-US" sz="2000" b="0" i="0" u="none" strike="noStrike" dirty="0">
                        <a:solidFill>
                          <a:srgbClr val="000000"/>
                        </a:solidFill>
                        <a:effectLst/>
                        <a:latin typeface="+mn-lt"/>
                      </a:endParaRPr>
                    </a:p>
                  </a:txBody>
                  <a:tcPr marL="68580" marR="68580" marT="34290" marB="34290" anchor="ctr"/>
                </a:tc>
                <a:tc>
                  <a:txBody>
                    <a:bodyPr/>
                    <a:lstStyle/>
                    <a:p>
                      <a:pPr algn="ctr" fontAlgn="b"/>
                      <a:r>
                        <a:rPr lang="en-US" sz="2000" u="none" strike="noStrike">
                          <a:effectLst/>
                        </a:rPr>
                        <a:t>4.73</a:t>
                      </a:r>
                      <a:endParaRPr lang="en-US" sz="2000" b="0" i="0" u="none" strike="noStrike">
                        <a:solidFill>
                          <a:srgbClr val="000000"/>
                        </a:solidFill>
                        <a:effectLst/>
                        <a:latin typeface="+mn-lt"/>
                      </a:endParaRPr>
                    </a:p>
                  </a:txBody>
                  <a:tcPr marL="68580" marR="68580" marT="34290" marB="34290" anchor="ctr"/>
                </a:tc>
                <a:tc>
                  <a:txBody>
                    <a:bodyPr/>
                    <a:lstStyle/>
                    <a:p>
                      <a:pPr algn="ctr" fontAlgn="b"/>
                      <a:r>
                        <a:rPr lang="en-US" sz="2000" u="none" strike="noStrike" dirty="0">
                          <a:effectLst/>
                        </a:rPr>
                        <a:t>1.56</a:t>
                      </a:r>
                      <a:endParaRPr lang="en-US" sz="2000" b="0" i="0" u="none" strike="noStrike" dirty="0">
                        <a:solidFill>
                          <a:srgbClr val="000000"/>
                        </a:solidFill>
                        <a:effectLst/>
                        <a:latin typeface="+mn-lt"/>
                      </a:endParaRPr>
                    </a:p>
                  </a:txBody>
                  <a:tcPr marL="68580" marR="68580" marT="34290" marB="34290" anchor="ctr"/>
                </a:tc>
                <a:extLst>
                  <a:ext uri="{0D108BD9-81ED-4DB2-BD59-A6C34878D82A}">
                    <a16:rowId xmlns:a16="http://schemas.microsoft.com/office/drawing/2014/main" xmlns="" val="10007"/>
                  </a:ext>
                </a:extLst>
              </a:tr>
              <a:tr h="352811">
                <a:tc>
                  <a:txBody>
                    <a:bodyPr/>
                    <a:lstStyle/>
                    <a:p>
                      <a:pPr algn="ctr" fontAlgn="b"/>
                      <a:r>
                        <a:rPr lang="en-US" sz="2000" u="none" strike="noStrike">
                          <a:effectLst/>
                        </a:rPr>
                        <a:t>KAZAKHSTAN </a:t>
                      </a:r>
                      <a:endParaRPr lang="en-US" sz="2000" b="0" i="0" u="none" strike="noStrike">
                        <a:solidFill>
                          <a:srgbClr val="000000"/>
                        </a:solidFill>
                        <a:effectLst/>
                        <a:latin typeface="+mn-lt"/>
                      </a:endParaRPr>
                    </a:p>
                  </a:txBody>
                  <a:tcPr marL="68580" marR="68580" marT="34290" marB="34290" anchor="ctr"/>
                </a:tc>
                <a:tc>
                  <a:txBody>
                    <a:bodyPr/>
                    <a:lstStyle/>
                    <a:p>
                      <a:pPr algn="ctr" fontAlgn="b"/>
                      <a:r>
                        <a:rPr lang="en-US" sz="2000" u="none" strike="noStrike">
                          <a:effectLst/>
                        </a:rPr>
                        <a:t>0.13</a:t>
                      </a:r>
                      <a:endParaRPr lang="en-US" sz="2000" b="0" i="0" u="none" strike="noStrike">
                        <a:solidFill>
                          <a:srgbClr val="000000"/>
                        </a:solidFill>
                        <a:effectLst/>
                        <a:latin typeface="+mn-lt"/>
                      </a:endParaRPr>
                    </a:p>
                  </a:txBody>
                  <a:tcPr marL="68580" marR="68580" marT="34290" marB="34290" anchor="ctr"/>
                </a:tc>
                <a:tc>
                  <a:txBody>
                    <a:bodyPr/>
                    <a:lstStyle/>
                    <a:p>
                      <a:pPr algn="ctr" fontAlgn="b"/>
                      <a:r>
                        <a:rPr lang="en-US" sz="2000" u="none" strike="noStrike" dirty="0">
                          <a:effectLst/>
                        </a:rPr>
                        <a:t>0.04</a:t>
                      </a:r>
                      <a:endParaRPr lang="en-US" sz="2000" b="0" i="0" u="none" strike="noStrike" dirty="0">
                        <a:solidFill>
                          <a:srgbClr val="000000"/>
                        </a:solidFill>
                        <a:effectLst/>
                        <a:latin typeface="+mn-lt"/>
                      </a:endParaRPr>
                    </a:p>
                  </a:txBody>
                  <a:tcPr marL="68580" marR="68580" marT="34290" marB="34290" anchor="ctr"/>
                </a:tc>
                <a:extLst>
                  <a:ext uri="{0D108BD9-81ED-4DB2-BD59-A6C34878D82A}">
                    <a16:rowId xmlns:a16="http://schemas.microsoft.com/office/drawing/2014/main" xmlns="" val="10008"/>
                  </a:ext>
                </a:extLst>
              </a:tr>
              <a:tr h="352811">
                <a:tc>
                  <a:txBody>
                    <a:bodyPr/>
                    <a:lstStyle/>
                    <a:p>
                      <a:pPr algn="ctr" fontAlgn="b"/>
                      <a:r>
                        <a:rPr lang="en-US" sz="2000" u="none" strike="noStrike" dirty="0">
                          <a:effectLst/>
                        </a:rPr>
                        <a:t>S. KOREA</a:t>
                      </a:r>
                      <a:endParaRPr lang="en-US" sz="2000" b="0" i="0" u="none" strike="noStrike" dirty="0">
                        <a:solidFill>
                          <a:srgbClr val="000000"/>
                        </a:solidFill>
                        <a:effectLst/>
                        <a:latin typeface="+mn-lt"/>
                      </a:endParaRPr>
                    </a:p>
                  </a:txBody>
                  <a:tcPr marL="68580" marR="68580" marT="34290" marB="34290" anchor="ctr"/>
                </a:tc>
                <a:tc>
                  <a:txBody>
                    <a:bodyPr/>
                    <a:lstStyle/>
                    <a:p>
                      <a:pPr algn="ctr" fontAlgn="b"/>
                      <a:r>
                        <a:rPr lang="en-US" sz="2000" u="none" strike="noStrike" dirty="0">
                          <a:effectLst/>
                        </a:rPr>
                        <a:t>4.46</a:t>
                      </a:r>
                      <a:endParaRPr lang="en-US" sz="2000" b="0" i="0" u="none" strike="noStrike" dirty="0">
                        <a:solidFill>
                          <a:srgbClr val="000000"/>
                        </a:solidFill>
                        <a:effectLst/>
                        <a:latin typeface="+mn-lt"/>
                      </a:endParaRPr>
                    </a:p>
                  </a:txBody>
                  <a:tcPr marL="68580" marR="68580" marT="34290" marB="34290" anchor="ctr"/>
                </a:tc>
                <a:tc>
                  <a:txBody>
                    <a:bodyPr/>
                    <a:lstStyle/>
                    <a:p>
                      <a:pPr algn="ctr" fontAlgn="b"/>
                      <a:r>
                        <a:rPr lang="en-US" sz="2000" u="none" strike="noStrike" dirty="0">
                          <a:effectLst/>
                        </a:rPr>
                        <a:t>1.47</a:t>
                      </a:r>
                      <a:endParaRPr lang="en-US" sz="2000" b="0" i="0" u="none" strike="noStrike" dirty="0">
                        <a:solidFill>
                          <a:srgbClr val="000000"/>
                        </a:solidFill>
                        <a:effectLst/>
                        <a:latin typeface="+mn-lt"/>
                      </a:endParaRPr>
                    </a:p>
                  </a:txBody>
                  <a:tcPr marL="68580" marR="68580" marT="34290" marB="34290" anchor="ctr"/>
                </a:tc>
                <a:extLst>
                  <a:ext uri="{0D108BD9-81ED-4DB2-BD59-A6C34878D82A}">
                    <a16:rowId xmlns:a16="http://schemas.microsoft.com/office/drawing/2014/main" xmlns="" val="10009"/>
                  </a:ext>
                </a:extLst>
              </a:tr>
              <a:tr h="352811">
                <a:tc>
                  <a:txBody>
                    <a:bodyPr/>
                    <a:lstStyle/>
                    <a:p>
                      <a:pPr algn="ctr" fontAlgn="b"/>
                      <a:r>
                        <a:rPr lang="en-US" sz="2000" u="none" strike="noStrike" dirty="0">
                          <a:effectLst/>
                        </a:rPr>
                        <a:t>RUSSIA </a:t>
                      </a:r>
                      <a:endParaRPr lang="en-US" sz="2000" b="0" i="0" u="none" strike="noStrike" dirty="0">
                        <a:solidFill>
                          <a:srgbClr val="000000"/>
                        </a:solidFill>
                        <a:effectLst/>
                        <a:latin typeface="+mn-lt"/>
                      </a:endParaRPr>
                    </a:p>
                  </a:txBody>
                  <a:tcPr marL="68580" marR="68580" marT="34290" marB="34290" anchor="ctr"/>
                </a:tc>
                <a:tc>
                  <a:txBody>
                    <a:bodyPr/>
                    <a:lstStyle/>
                    <a:p>
                      <a:pPr algn="ctr" fontAlgn="b"/>
                      <a:r>
                        <a:rPr lang="en-US" sz="2000" u="none" strike="noStrike">
                          <a:effectLst/>
                        </a:rPr>
                        <a:t>2.14</a:t>
                      </a:r>
                      <a:endParaRPr lang="en-US" sz="2000" b="0" i="0" u="none" strike="noStrike">
                        <a:solidFill>
                          <a:srgbClr val="000000"/>
                        </a:solidFill>
                        <a:effectLst/>
                        <a:latin typeface="+mn-lt"/>
                      </a:endParaRPr>
                    </a:p>
                  </a:txBody>
                  <a:tcPr marL="68580" marR="68580" marT="34290" marB="34290" anchor="ctr"/>
                </a:tc>
                <a:tc>
                  <a:txBody>
                    <a:bodyPr/>
                    <a:lstStyle/>
                    <a:p>
                      <a:pPr algn="ctr" fontAlgn="b"/>
                      <a:r>
                        <a:rPr lang="en-US" sz="2000" u="none" strike="noStrike" dirty="0">
                          <a:effectLst/>
                        </a:rPr>
                        <a:t>0.70</a:t>
                      </a:r>
                      <a:endParaRPr lang="en-US" sz="2000" b="0" i="0" u="none" strike="noStrike" dirty="0">
                        <a:solidFill>
                          <a:srgbClr val="000000"/>
                        </a:solidFill>
                        <a:effectLst/>
                        <a:latin typeface="+mn-lt"/>
                      </a:endParaRPr>
                    </a:p>
                  </a:txBody>
                  <a:tcPr marL="68580" marR="68580" marT="34290" marB="34290" anchor="ctr"/>
                </a:tc>
                <a:extLst>
                  <a:ext uri="{0D108BD9-81ED-4DB2-BD59-A6C34878D82A}">
                    <a16:rowId xmlns:a16="http://schemas.microsoft.com/office/drawing/2014/main" xmlns="" val="10010"/>
                  </a:ext>
                </a:extLst>
              </a:tr>
              <a:tr h="352811">
                <a:tc>
                  <a:txBody>
                    <a:bodyPr/>
                    <a:lstStyle/>
                    <a:p>
                      <a:pPr algn="ctr" fontAlgn="b"/>
                      <a:r>
                        <a:rPr lang="en-US" sz="2000" u="none" strike="noStrike" dirty="0">
                          <a:effectLst/>
                        </a:rPr>
                        <a:t>SRI LANKA  </a:t>
                      </a:r>
                      <a:endParaRPr lang="en-US" sz="2000" b="0" i="0" u="none" strike="noStrike" dirty="0">
                        <a:solidFill>
                          <a:srgbClr val="000000"/>
                        </a:solidFill>
                        <a:effectLst/>
                        <a:latin typeface="+mn-lt"/>
                      </a:endParaRPr>
                    </a:p>
                  </a:txBody>
                  <a:tcPr marL="68580" marR="68580" marT="34290" marB="34290" anchor="ctr"/>
                </a:tc>
                <a:tc>
                  <a:txBody>
                    <a:bodyPr/>
                    <a:lstStyle/>
                    <a:p>
                      <a:pPr algn="ctr" fontAlgn="b"/>
                      <a:r>
                        <a:rPr lang="en-US" sz="2000" u="none" strike="noStrike" dirty="0">
                          <a:effectLst/>
                        </a:rPr>
                        <a:t>4.48</a:t>
                      </a:r>
                      <a:endParaRPr lang="en-US" sz="2000" b="0" i="0" u="none" strike="noStrike" dirty="0">
                        <a:solidFill>
                          <a:srgbClr val="000000"/>
                        </a:solidFill>
                        <a:effectLst/>
                        <a:latin typeface="+mn-lt"/>
                      </a:endParaRPr>
                    </a:p>
                  </a:txBody>
                  <a:tcPr marL="68580" marR="68580" marT="34290" marB="34290" anchor="ctr"/>
                </a:tc>
                <a:tc>
                  <a:txBody>
                    <a:bodyPr/>
                    <a:lstStyle/>
                    <a:p>
                      <a:pPr algn="ctr" fontAlgn="b"/>
                      <a:r>
                        <a:rPr lang="en-US" sz="2000" u="none" strike="noStrike" dirty="0">
                          <a:effectLst/>
                        </a:rPr>
                        <a:t>1.48</a:t>
                      </a:r>
                      <a:endParaRPr lang="en-US" sz="2000" b="0" i="0" u="none" strike="noStrike" dirty="0">
                        <a:solidFill>
                          <a:srgbClr val="000000"/>
                        </a:solidFill>
                        <a:effectLst/>
                        <a:latin typeface="+mn-lt"/>
                      </a:endParaRPr>
                    </a:p>
                  </a:txBody>
                  <a:tcPr marL="68580" marR="68580" marT="34290" marB="34290" anchor="ctr"/>
                </a:tc>
                <a:extLst>
                  <a:ext uri="{0D108BD9-81ED-4DB2-BD59-A6C34878D82A}">
                    <a16:rowId xmlns:a16="http://schemas.microsoft.com/office/drawing/2014/main" xmlns="" val="10011"/>
                  </a:ext>
                </a:extLst>
              </a:tr>
              <a:tr h="352811">
                <a:tc>
                  <a:txBody>
                    <a:bodyPr/>
                    <a:lstStyle/>
                    <a:p>
                      <a:pPr algn="ctr" fontAlgn="b"/>
                      <a:r>
                        <a:rPr lang="en-US" sz="2000" u="none" strike="noStrike" dirty="0">
                          <a:effectLst/>
                        </a:rPr>
                        <a:t>TAIWAN </a:t>
                      </a:r>
                      <a:endParaRPr lang="en-US" sz="2000" b="0" i="0" u="none" strike="noStrike" dirty="0">
                        <a:solidFill>
                          <a:srgbClr val="000000"/>
                        </a:solidFill>
                        <a:effectLst/>
                        <a:latin typeface="+mn-lt"/>
                      </a:endParaRPr>
                    </a:p>
                  </a:txBody>
                  <a:tcPr marL="68580" marR="68580" marT="34290" marB="34290" anchor="ctr"/>
                </a:tc>
                <a:tc>
                  <a:txBody>
                    <a:bodyPr/>
                    <a:lstStyle/>
                    <a:p>
                      <a:pPr algn="ctr" fontAlgn="b"/>
                      <a:r>
                        <a:rPr lang="en-US" sz="2000" u="none" strike="noStrike">
                          <a:effectLst/>
                        </a:rPr>
                        <a:t>2.16</a:t>
                      </a:r>
                      <a:endParaRPr lang="en-US" sz="2000" b="0" i="0" u="none" strike="noStrike">
                        <a:solidFill>
                          <a:srgbClr val="000000"/>
                        </a:solidFill>
                        <a:effectLst/>
                        <a:latin typeface="+mn-lt"/>
                      </a:endParaRPr>
                    </a:p>
                  </a:txBody>
                  <a:tcPr marL="68580" marR="68580" marT="34290" marB="34290" anchor="ctr"/>
                </a:tc>
                <a:tc>
                  <a:txBody>
                    <a:bodyPr/>
                    <a:lstStyle/>
                    <a:p>
                      <a:pPr algn="ctr" fontAlgn="b"/>
                      <a:r>
                        <a:rPr lang="en-US" sz="2000" u="none" strike="noStrike" dirty="0">
                          <a:effectLst/>
                        </a:rPr>
                        <a:t>0.71</a:t>
                      </a:r>
                      <a:endParaRPr lang="en-US" sz="2000" b="0" i="0" u="none" strike="noStrike" dirty="0">
                        <a:solidFill>
                          <a:srgbClr val="000000"/>
                        </a:solidFill>
                        <a:effectLst/>
                        <a:latin typeface="+mn-lt"/>
                      </a:endParaRPr>
                    </a:p>
                  </a:txBody>
                  <a:tcPr marL="68580" marR="68580" marT="34290" marB="34290" anchor="ctr"/>
                </a:tc>
                <a:extLst>
                  <a:ext uri="{0D108BD9-81ED-4DB2-BD59-A6C34878D82A}">
                    <a16:rowId xmlns:a16="http://schemas.microsoft.com/office/drawing/2014/main" xmlns="" val="10012"/>
                  </a:ext>
                </a:extLst>
              </a:tr>
              <a:tr h="352811">
                <a:tc>
                  <a:txBody>
                    <a:bodyPr/>
                    <a:lstStyle/>
                    <a:p>
                      <a:pPr algn="ctr" fontAlgn="b"/>
                      <a:r>
                        <a:rPr lang="en-US" sz="2000" u="none" strike="noStrike" dirty="0">
                          <a:effectLst/>
                        </a:rPr>
                        <a:t>THAILAND </a:t>
                      </a:r>
                      <a:endParaRPr lang="en-US" sz="2000" b="0" i="0" u="none" strike="noStrike" dirty="0">
                        <a:solidFill>
                          <a:srgbClr val="000000"/>
                        </a:solidFill>
                        <a:effectLst/>
                        <a:latin typeface="+mn-lt"/>
                      </a:endParaRPr>
                    </a:p>
                  </a:txBody>
                  <a:tcPr marL="68580" marR="68580" marT="34290" marB="34290" anchor="ctr"/>
                </a:tc>
                <a:tc>
                  <a:txBody>
                    <a:bodyPr/>
                    <a:lstStyle/>
                    <a:p>
                      <a:pPr algn="ctr" fontAlgn="b"/>
                      <a:r>
                        <a:rPr lang="en-US" sz="2000" u="none" strike="noStrike">
                          <a:effectLst/>
                        </a:rPr>
                        <a:t>3.65</a:t>
                      </a:r>
                      <a:endParaRPr lang="en-US" sz="2000" b="0" i="0" u="none" strike="noStrike">
                        <a:solidFill>
                          <a:srgbClr val="000000"/>
                        </a:solidFill>
                        <a:effectLst/>
                        <a:latin typeface="+mn-lt"/>
                      </a:endParaRPr>
                    </a:p>
                  </a:txBody>
                  <a:tcPr marL="68580" marR="68580" marT="34290" marB="34290" anchor="ctr"/>
                </a:tc>
                <a:tc>
                  <a:txBody>
                    <a:bodyPr/>
                    <a:lstStyle/>
                    <a:p>
                      <a:pPr algn="ctr" fontAlgn="b"/>
                      <a:r>
                        <a:rPr lang="en-US" sz="2000" u="none" strike="noStrike" dirty="0">
                          <a:effectLst/>
                        </a:rPr>
                        <a:t>1.20</a:t>
                      </a:r>
                      <a:endParaRPr lang="en-US" sz="2000" b="0" i="0" u="none" strike="noStrike" dirty="0">
                        <a:solidFill>
                          <a:srgbClr val="000000"/>
                        </a:solidFill>
                        <a:effectLst/>
                        <a:latin typeface="+mn-lt"/>
                      </a:endParaRPr>
                    </a:p>
                  </a:txBody>
                  <a:tcPr marL="68580" marR="68580" marT="34290" marB="34290" anchor="ctr"/>
                </a:tc>
                <a:extLst>
                  <a:ext uri="{0D108BD9-81ED-4DB2-BD59-A6C34878D82A}">
                    <a16:rowId xmlns:a16="http://schemas.microsoft.com/office/drawing/2014/main" xmlns="" val="10013"/>
                  </a:ext>
                </a:extLst>
              </a:tr>
            </a:tbl>
          </a:graphicData>
        </a:graphic>
      </p:graphicFrame>
      <p:sp>
        <p:nvSpPr>
          <p:cNvPr id="2" name="Rectangle 1"/>
          <p:cNvSpPr/>
          <p:nvPr/>
        </p:nvSpPr>
        <p:spPr>
          <a:xfrm>
            <a:off x="5562600" y="2125935"/>
            <a:ext cx="3124200" cy="3624069"/>
          </a:xfrm>
          <a:prstGeom prst="rect">
            <a:avLst/>
          </a:prstGeom>
        </p:spPr>
        <p:txBody>
          <a:bodyPr wrap="square">
            <a:spAutoFit/>
          </a:bodyPr>
          <a:lstStyle/>
          <a:p>
            <a:r>
              <a:rPr lang="en-US" sz="2400" dirty="0"/>
              <a:t>Exports to the extent of 47.61 % (USA plus EU and other 11 countries) would be impacted. If this case goes against us, we will have to move towards discontinuance of incentives. </a:t>
            </a:r>
          </a:p>
          <a:p>
            <a:endParaRPr lang="en-US" sz="1350" dirty="0"/>
          </a:p>
        </p:txBody>
      </p:sp>
    </p:spTree>
    <p:extLst>
      <p:ext uri="{BB962C8B-B14F-4D97-AF65-F5344CB8AC3E}">
        <p14:creationId xmlns:p14="http://schemas.microsoft.com/office/powerpoint/2010/main" val="31804497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620" y="351483"/>
            <a:ext cx="8686799" cy="990600"/>
          </a:xfrm>
        </p:spPr>
        <p:txBody>
          <a:bodyPr>
            <a:normAutofit/>
          </a:bodyPr>
          <a:lstStyle/>
          <a:p>
            <a:r>
              <a:rPr lang="en-US" sz="2800" dirty="0"/>
              <a:t>Is it really true that India provides export subsidies of USD 7 Billion? </a:t>
            </a:r>
          </a:p>
        </p:txBody>
      </p:sp>
      <p:sp>
        <p:nvSpPr>
          <p:cNvPr id="3" name="Content Placeholder 2"/>
          <p:cNvSpPr>
            <a:spLocks noGrp="1"/>
          </p:cNvSpPr>
          <p:nvPr>
            <p:ph idx="1"/>
          </p:nvPr>
        </p:nvSpPr>
        <p:spPr>
          <a:xfrm>
            <a:off x="228600" y="1524000"/>
            <a:ext cx="8686800" cy="5181600"/>
          </a:xfrm>
        </p:spPr>
        <p:txBody>
          <a:bodyPr>
            <a:normAutofit fontScale="92500" lnSpcReduction="10000"/>
          </a:bodyPr>
          <a:lstStyle/>
          <a:p>
            <a:endParaRPr lang="en-US" dirty="0"/>
          </a:p>
          <a:p>
            <a:r>
              <a:rPr lang="en-US" sz="2400" dirty="0"/>
              <a:t>If we look at Annexure VII of receipt budget 2018,  the total amount on annualized basis for the year 2017-18 was </a:t>
            </a:r>
            <a:r>
              <a:rPr lang="en-US" sz="2400" dirty="0" err="1"/>
              <a:t>Rs</a:t>
            </a:r>
            <a:r>
              <a:rPr lang="en-US" sz="2400" dirty="0"/>
              <a:t>. 16,408 </a:t>
            </a:r>
            <a:r>
              <a:rPr lang="en-US" sz="2400" dirty="0" err="1"/>
              <a:t>crores</a:t>
            </a:r>
            <a:r>
              <a:rPr lang="en-US" sz="2400" dirty="0"/>
              <a:t>,  on account of incentive schemes and </a:t>
            </a:r>
            <a:r>
              <a:rPr lang="en-US" sz="2400" dirty="0" err="1"/>
              <a:t>Rs</a:t>
            </a:r>
            <a:r>
              <a:rPr lang="en-US" sz="2400" dirty="0"/>
              <a:t>. 2,300 </a:t>
            </a:r>
            <a:r>
              <a:rPr lang="en-US" sz="2400" dirty="0" err="1"/>
              <a:t>crores</a:t>
            </a:r>
            <a:r>
              <a:rPr lang="en-US" sz="2400" dirty="0"/>
              <a:t> on account of EPCG scheme.</a:t>
            </a:r>
          </a:p>
          <a:p>
            <a:endParaRPr lang="en-US" sz="2400" dirty="0"/>
          </a:p>
          <a:p>
            <a:r>
              <a:rPr lang="en-US" sz="2400" dirty="0"/>
              <a:t>Hence, US$ 7 billion as alleged is definitely far too high compared to actual figures. </a:t>
            </a:r>
          </a:p>
          <a:p>
            <a:endParaRPr lang="en-US" sz="2400" dirty="0"/>
          </a:p>
          <a:p>
            <a:r>
              <a:rPr lang="en-US" sz="2400" dirty="0"/>
              <a:t>Schemes like Advance Authorisation &amp; EOU have also been alleged as subsidies. However, these are primarily duty exemption schemes, which neutralize actual impact of duties &amp; hence cannot be considered as subsidies or incentives.</a:t>
            </a:r>
          </a:p>
          <a:p>
            <a:endParaRPr lang="en-US" sz="2400" dirty="0"/>
          </a:p>
          <a:p>
            <a:r>
              <a:rPr lang="en-US" sz="2400" dirty="0"/>
              <a:t>In other words, if incentives are to be provided, they will have to be WTO compliant. </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13</a:t>
            </a:fld>
            <a:endParaRPr lang="en-US"/>
          </a:p>
        </p:txBody>
      </p:sp>
      <p:sp>
        <p:nvSpPr>
          <p:cNvPr id="5" name="Slide Number Placeholder 4"/>
          <p:cNvSpPr txBox="1">
            <a:spLocks/>
          </p:cNvSpPr>
          <p:nvPr/>
        </p:nvSpPr>
        <p:spPr>
          <a:xfrm>
            <a:off x="7357309" y="880448"/>
            <a:ext cx="571500" cy="274320"/>
          </a:xfrm>
          <a:prstGeom prst="rect">
            <a:avLst/>
          </a:prstGeom>
        </p:spPr>
        <p:txBody>
          <a:bodyPr vert="horz" anchor="b"/>
          <a:lstStyle>
            <a:defPPr>
              <a:defRPr lang="en-US"/>
            </a:defPPr>
            <a:lvl1pPr marL="0" algn="r" defTabSz="914400" rtl="0" eaLnBrk="1" latinLnBrk="0" hangingPunct="1">
              <a:defRPr kumimoji="0" sz="18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350" dirty="0">
              <a:solidFill>
                <a:schemeClr val="tx1"/>
              </a:solidFill>
            </a:endParaRPr>
          </a:p>
        </p:txBody>
      </p:sp>
    </p:spTree>
    <p:extLst>
      <p:ext uri="{BB962C8B-B14F-4D97-AF65-F5344CB8AC3E}">
        <p14:creationId xmlns:p14="http://schemas.microsoft.com/office/powerpoint/2010/main" val="36455132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62200"/>
            <a:ext cx="8229600" cy="990600"/>
          </a:xfrm>
        </p:spPr>
        <p:txBody>
          <a:bodyPr>
            <a:normAutofit fontScale="90000"/>
          </a:bodyPr>
          <a:lstStyle/>
          <a:p>
            <a:r>
              <a:rPr lang="en-US" sz="6000" b="1" dirty="0"/>
              <a:t>Future of Export Incentives</a:t>
            </a:r>
            <a:endParaRPr lang="en-US" b="1" dirty="0"/>
          </a:p>
        </p:txBody>
      </p:sp>
      <p:sp>
        <p:nvSpPr>
          <p:cNvPr id="4" name="Content Placeholder 3"/>
          <p:cNvSpPr>
            <a:spLocks noGrp="1"/>
          </p:cNvSpPr>
          <p:nvPr>
            <p:ph idx="1"/>
          </p:nvPr>
        </p:nvSpPr>
        <p:spPr>
          <a:xfrm>
            <a:off x="457200" y="3048000"/>
            <a:ext cx="8229600" cy="2514600"/>
          </a:xfrm>
        </p:spPr>
        <p:txBody>
          <a:bodyPr>
            <a:normAutofit/>
          </a:bodyPr>
          <a:lstStyle/>
          <a:p>
            <a:endParaRPr lang="en-US" b="1" dirty="0"/>
          </a:p>
          <a:p>
            <a:endParaRPr lang="en-US" b="1" dirty="0"/>
          </a:p>
          <a:p>
            <a:endParaRPr lang="en-US" b="1" dirty="0"/>
          </a:p>
          <a:p>
            <a:endParaRPr lang="en-US" b="1" dirty="0"/>
          </a:p>
          <a:p>
            <a:endParaRPr lang="en-US" b="1"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14</a:t>
            </a:fld>
            <a:endParaRPr lang="en-US"/>
          </a:p>
        </p:txBody>
      </p:sp>
    </p:spTree>
    <p:extLst>
      <p:ext uri="{BB962C8B-B14F-4D97-AF65-F5344CB8AC3E}">
        <p14:creationId xmlns:p14="http://schemas.microsoft.com/office/powerpoint/2010/main" val="29598628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914400" y="609600"/>
            <a:ext cx="7772400" cy="1829761"/>
          </a:xfrm>
        </p:spPr>
        <p:txBody>
          <a:bodyPr>
            <a:normAutofit fontScale="90000"/>
          </a:bodyPr>
          <a:lstStyle/>
          <a:p>
            <a:r>
              <a:rPr lang="en-US" sz="4400" b="1" dirty="0">
                <a:solidFill>
                  <a:schemeClr val="tx1"/>
                </a:solidFill>
              </a:rPr>
              <a:t>Agreement on Subsidies and Countervailing Measures (</a:t>
            </a:r>
            <a:r>
              <a:rPr lang="en-US" sz="4400" b="1" dirty="0" err="1">
                <a:solidFill>
                  <a:schemeClr val="tx1"/>
                </a:solidFill>
              </a:rPr>
              <a:t>ASCM</a:t>
            </a:r>
            <a:r>
              <a:rPr lang="en-US" sz="4400" b="1" dirty="0">
                <a:solidFill>
                  <a:schemeClr val="tx1"/>
                </a:solidFill>
              </a:rPr>
              <a:t>)</a:t>
            </a:r>
          </a:p>
        </p:txBody>
      </p:sp>
      <p:sp>
        <p:nvSpPr>
          <p:cNvPr id="3" name="AutoShape 2" descr="Image result for subsidie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AutoShape 4" descr="Image result for subsidies"/>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6151" name="Picture 7" descr="Image result for countervailing"/>
          <p:cNvPicPr>
            <a:picLocks noChangeAspect="1" noChangeArrowheads="1"/>
          </p:cNvPicPr>
          <p:nvPr/>
        </p:nvPicPr>
        <p:blipFill rotWithShape="1">
          <a:blip r:embed="rId2">
            <a:extLst>
              <a:ext uri="{28A0092B-C50C-407E-A947-70E740481C1C}">
                <a14:useLocalDpi xmlns:a14="http://schemas.microsoft.com/office/drawing/2010/main" val="0"/>
              </a:ext>
            </a:extLst>
          </a:blip>
          <a:srcRect l="7371" t="10590" r="12366" b="11902"/>
          <a:stretch/>
        </p:blipFill>
        <p:spPr bwMode="auto">
          <a:xfrm>
            <a:off x="4343400" y="3429000"/>
            <a:ext cx="4508291" cy="3276600"/>
          </a:xfrm>
          <a:prstGeom prst="rect">
            <a:avLst/>
          </a:prstGeom>
          <a:noFill/>
          <a:extLst>
            <a:ext uri="{909E8E84-426E-40DD-AFC4-6F175D3DCCD1}">
              <a14:hiddenFill xmlns:a14="http://schemas.microsoft.com/office/drawing/2010/main">
                <a:solidFill>
                  <a:srgbClr val="FFFFFF"/>
                </a:solidFill>
              </a14:hiddenFill>
            </a:ext>
          </a:extLst>
        </p:spPr>
      </p:pic>
      <p:pic>
        <p:nvPicPr>
          <p:cNvPr id="6153" name="Picture 9" descr="Image result for subsidi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7975" y="3429000"/>
            <a:ext cx="4035425" cy="3276600"/>
          </a:xfrm>
          <a:prstGeom prst="rect">
            <a:avLst/>
          </a:prstGeom>
          <a:noFill/>
          <a:extLst>
            <a:ext uri="{909E8E84-426E-40DD-AFC4-6F175D3DCCD1}">
              <a14:hiddenFill xmlns:a14="http://schemas.microsoft.com/office/drawing/2010/main">
                <a:solidFill>
                  <a:srgbClr val="FFFFFF"/>
                </a:solidFill>
              </a14:hiddenFill>
            </a:ext>
          </a:extLst>
        </p:spPr>
      </p:pic>
      <p:sp>
        <p:nvSpPr>
          <p:cNvPr id="9" name="Slide Number Placeholder 3"/>
          <p:cNvSpPr txBox="1">
            <a:spLocks/>
          </p:cNvSpPr>
          <p:nvPr/>
        </p:nvSpPr>
        <p:spPr>
          <a:xfrm>
            <a:off x="8320088" y="1136"/>
            <a:ext cx="747712" cy="365760"/>
          </a:xfrm>
          <a:prstGeom prst="rect">
            <a:avLst/>
          </a:prstGeom>
        </p:spPr>
        <p:txBody>
          <a:bodyPr vert="horz" anchor="b"/>
          <a:lstStyle>
            <a:defPPr>
              <a:defRPr lang="en-US"/>
            </a:defPPr>
            <a:lvl1pPr marL="0" algn="r" defTabSz="914400" rtl="0" eaLnBrk="1" latinLnBrk="0" hangingPunct="1">
              <a:defRPr kumimoji="0" sz="18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mtClean="0">
                <a:solidFill>
                  <a:schemeClr val="tx1"/>
                </a:solidFill>
              </a:rPr>
              <a:pPr/>
              <a:t>15</a:t>
            </a:fld>
            <a:endParaRPr lang="en-US" dirty="0">
              <a:solidFill>
                <a:schemeClr val="tx1"/>
              </a:solidFill>
            </a:endParaRPr>
          </a:p>
        </p:txBody>
      </p:sp>
    </p:spTree>
    <p:extLst>
      <p:ext uri="{BB962C8B-B14F-4D97-AF65-F5344CB8AC3E}">
        <p14:creationId xmlns:p14="http://schemas.microsoft.com/office/powerpoint/2010/main" val="42709467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What are treated as Incentives under WTO?</a:t>
            </a:r>
          </a:p>
        </p:txBody>
      </p:sp>
      <p:sp>
        <p:nvSpPr>
          <p:cNvPr id="3" name="Content Placeholder 2"/>
          <p:cNvSpPr>
            <a:spLocks noGrp="1"/>
          </p:cNvSpPr>
          <p:nvPr>
            <p:ph idx="1"/>
          </p:nvPr>
        </p:nvSpPr>
        <p:spPr/>
        <p:txBody>
          <a:bodyPr>
            <a:noAutofit/>
          </a:bodyPr>
          <a:lstStyle/>
          <a:p>
            <a:r>
              <a:rPr lang="en-US" dirty="0"/>
              <a:t>Agreement on Subsidies and Countervailing Measures (</a:t>
            </a:r>
            <a:r>
              <a:rPr lang="en-US" dirty="0" err="1"/>
              <a:t>ASCM</a:t>
            </a:r>
            <a:r>
              <a:rPr lang="en-US" dirty="0"/>
              <a:t>) of the WTO defines “subsidy” as under: </a:t>
            </a:r>
          </a:p>
          <a:p>
            <a:endParaRPr lang="en-US" dirty="0"/>
          </a:p>
          <a:p>
            <a:r>
              <a:rPr lang="en-US" dirty="0"/>
              <a:t>The definition contains three basic elements: </a:t>
            </a:r>
          </a:p>
          <a:p>
            <a:pPr marL="788670" lvl="1" indent="-514350">
              <a:buFont typeface="+mj-lt"/>
              <a:buAutoNum type="romanLcPeriod"/>
            </a:pPr>
            <a:r>
              <a:rPr lang="en-US" sz="2400" dirty="0"/>
              <a:t>a financial contribution </a:t>
            </a:r>
          </a:p>
          <a:p>
            <a:pPr marL="788670" lvl="1" indent="-514350">
              <a:buFont typeface="+mj-lt"/>
              <a:buAutoNum type="romanLcPeriod"/>
            </a:pPr>
            <a:r>
              <a:rPr lang="en-US" sz="2400" dirty="0"/>
              <a:t>by a government or any public body within the territory of a Member </a:t>
            </a:r>
          </a:p>
          <a:p>
            <a:pPr marL="788670" lvl="1" indent="-514350">
              <a:buFont typeface="+mj-lt"/>
              <a:buAutoNum type="romanLcPeriod"/>
            </a:pPr>
            <a:r>
              <a:rPr lang="en-US" sz="2400" dirty="0"/>
              <a:t>which confers a benefit. </a:t>
            </a:r>
          </a:p>
          <a:p>
            <a:pPr lvl="1"/>
            <a:endParaRPr lang="en-US" sz="2400" dirty="0"/>
          </a:p>
          <a:p>
            <a:r>
              <a:rPr lang="en-US" dirty="0"/>
              <a:t>All three of these elements must be satisfied in order for a subsidy to exist.</a:t>
            </a:r>
          </a:p>
          <a:p>
            <a:endParaRPr lang="en-US" dirty="0"/>
          </a:p>
          <a:p>
            <a:r>
              <a:rPr lang="en-US" dirty="0"/>
              <a:t>Exact definition is as under: </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16</a:t>
            </a:fld>
            <a:endParaRPr lang="en-US"/>
          </a:p>
        </p:txBody>
      </p:sp>
      <p:sp>
        <p:nvSpPr>
          <p:cNvPr id="5" name="Slide Number Placeholder 3"/>
          <p:cNvSpPr txBox="1">
            <a:spLocks/>
          </p:cNvSpPr>
          <p:nvPr/>
        </p:nvSpPr>
        <p:spPr>
          <a:xfrm>
            <a:off x="8320088" y="1136"/>
            <a:ext cx="747712" cy="365760"/>
          </a:xfrm>
          <a:prstGeom prst="rect">
            <a:avLst/>
          </a:prstGeom>
        </p:spPr>
        <p:txBody>
          <a:bodyPr vert="horz" anchor="b"/>
          <a:lstStyle>
            <a:defPPr>
              <a:defRPr lang="en-US"/>
            </a:defPPr>
            <a:lvl1pPr marL="0" algn="r" defTabSz="914400" rtl="0" eaLnBrk="1" latinLnBrk="0" hangingPunct="1">
              <a:defRPr kumimoji="0" sz="18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mtClean="0">
                <a:solidFill>
                  <a:schemeClr val="tx1"/>
                </a:solidFill>
              </a:rPr>
              <a:pPr/>
              <a:t>16</a:t>
            </a:fld>
            <a:endParaRPr lang="en-US" dirty="0">
              <a:solidFill>
                <a:schemeClr val="tx1"/>
              </a:solidFill>
            </a:endParaRPr>
          </a:p>
        </p:txBody>
      </p:sp>
    </p:spTree>
    <p:extLst>
      <p:ext uri="{BB962C8B-B14F-4D97-AF65-F5344CB8AC3E}">
        <p14:creationId xmlns:p14="http://schemas.microsoft.com/office/powerpoint/2010/main" val="10412976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a:t>“Financial contribution by Govt.” includes </a:t>
            </a:r>
          </a:p>
        </p:txBody>
      </p:sp>
      <p:sp>
        <p:nvSpPr>
          <p:cNvPr id="6" name="Content Placeholder 5"/>
          <p:cNvSpPr>
            <a:spLocks noGrp="1"/>
          </p:cNvSpPr>
          <p:nvPr>
            <p:ph idx="1"/>
          </p:nvPr>
        </p:nvSpPr>
        <p:spPr/>
        <p:txBody>
          <a:bodyPr>
            <a:normAutofit fontScale="92500" lnSpcReduction="10000"/>
          </a:bodyPr>
          <a:lstStyle/>
          <a:p>
            <a:pPr marL="514350" indent="-514350">
              <a:buFont typeface="+mj-lt"/>
              <a:buAutoNum type="romanLcPeriod"/>
            </a:pPr>
            <a:r>
              <a:rPr lang="en-US" dirty="0"/>
              <a:t>a government practice involves a direct transfer of funds (e.g. grants, loans,  and equity infusion), potential direct transfers of funds or liabilities (e.g. loan guarantees) </a:t>
            </a:r>
          </a:p>
          <a:p>
            <a:pPr marL="514350" indent="-514350">
              <a:buFont typeface="+mj-lt"/>
              <a:buAutoNum type="romanLcPeriod"/>
            </a:pPr>
            <a:endParaRPr lang="en-US" dirty="0"/>
          </a:p>
          <a:p>
            <a:pPr marL="514350" indent="-514350">
              <a:buFont typeface="+mj-lt"/>
              <a:buAutoNum type="romanLcPeriod"/>
            </a:pPr>
            <a:r>
              <a:rPr lang="en-US" dirty="0"/>
              <a:t>government revenue that is otherwise due is foregone or not collected (e.g. fiscal incentives such as tax credits)</a:t>
            </a:r>
          </a:p>
          <a:p>
            <a:pPr marL="514350" indent="-514350">
              <a:buFont typeface="+mj-lt"/>
              <a:buAutoNum type="romanLcPeriod"/>
            </a:pPr>
            <a:endParaRPr lang="en-US" dirty="0"/>
          </a:p>
          <a:p>
            <a:pPr marL="514350" indent="-514350">
              <a:buFont typeface="+mj-lt"/>
              <a:buAutoNum type="romanLcPeriod"/>
            </a:pPr>
            <a:r>
              <a:rPr lang="en-US" dirty="0"/>
              <a:t>a government provides goods or services other than general infrastructure, or purchases goods;</a:t>
            </a:r>
          </a:p>
          <a:p>
            <a:pPr marL="514350" indent="-514350">
              <a:buFont typeface="+mj-lt"/>
              <a:buAutoNum type="romanLcPeriod"/>
            </a:pPr>
            <a:endParaRPr lang="en-US" dirty="0"/>
          </a:p>
          <a:p>
            <a:pPr marL="514350" indent="-514350">
              <a:buFont typeface="+mj-lt"/>
              <a:buAutoNum type="romanLcPeriod"/>
            </a:pPr>
            <a:r>
              <a:rPr lang="en-US" dirty="0"/>
              <a:t>a government makes payments to a funding mechanism, or entrusts or directs a private body to carry out one or more of the type of functions illustrated in (i) to (iii) above which would normally be vested in the government and the practice, in no real sense, differs from practices normally followed by governments;</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17</a:t>
            </a:fld>
            <a:endParaRPr lang="en-US"/>
          </a:p>
        </p:txBody>
      </p:sp>
      <p:sp>
        <p:nvSpPr>
          <p:cNvPr id="7" name="Slide Number Placeholder 3"/>
          <p:cNvSpPr txBox="1">
            <a:spLocks/>
          </p:cNvSpPr>
          <p:nvPr/>
        </p:nvSpPr>
        <p:spPr>
          <a:xfrm>
            <a:off x="8320088" y="1136"/>
            <a:ext cx="747712" cy="365760"/>
          </a:xfrm>
          <a:prstGeom prst="rect">
            <a:avLst/>
          </a:prstGeom>
        </p:spPr>
        <p:txBody>
          <a:bodyPr vert="horz" anchor="b"/>
          <a:lstStyle>
            <a:defPPr>
              <a:defRPr lang="en-US"/>
            </a:defPPr>
            <a:lvl1pPr marL="0" algn="r" defTabSz="914400" rtl="0" eaLnBrk="1" latinLnBrk="0" hangingPunct="1">
              <a:defRPr kumimoji="0" sz="18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mtClean="0">
                <a:solidFill>
                  <a:schemeClr val="tx1"/>
                </a:solidFill>
              </a:rPr>
              <a:pPr/>
              <a:t>17</a:t>
            </a:fld>
            <a:endParaRPr lang="en-US" dirty="0">
              <a:solidFill>
                <a:schemeClr val="tx1"/>
              </a:solidFill>
            </a:endParaRPr>
          </a:p>
        </p:txBody>
      </p:sp>
    </p:spTree>
    <p:extLst>
      <p:ext uri="{BB962C8B-B14F-4D97-AF65-F5344CB8AC3E}">
        <p14:creationId xmlns:p14="http://schemas.microsoft.com/office/powerpoint/2010/main" val="12403182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3000"/>
            <a:ext cx="8229600" cy="5410200"/>
          </a:xfrm>
        </p:spPr>
        <p:txBody>
          <a:bodyPr>
            <a:normAutofit/>
          </a:bodyPr>
          <a:lstStyle/>
          <a:p>
            <a:endParaRPr lang="en-US" sz="1800" b="1" dirty="0"/>
          </a:p>
          <a:p>
            <a:r>
              <a:rPr lang="en-US" b="1" dirty="0"/>
              <a:t>Specificity criteria:</a:t>
            </a:r>
          </a:p>
          <a:p>
            <a:pPr marL="109728" indent="0">
              <a:buNone/>
            </a:pPr>
            <a:endParaRPr lang="en-US" b="1" dirty="0"/>
          </a:p>
          <a:p>
            <a:pPr lvl="1"/>
            <a:r>
              <a:rPr lang="en-US" sz="2400" b="1" dirty="0"/>
              <a:t>Enterprise-specificity: </a:t>
            </a:r>
            <a:r>
              <a:rPr lang="en-US" sz="2400" dirty="0"/>
              <a:t> A government targets a particular company or companies for subsidization;</a:t>
            </a:r>
          </a:p>
          <a:p>
            <a:pPr lvl="1"/>
            <a:endParaRPr lang="en-US" sz="2400" b="1" dirty="0"/>
          </a:p>
          <a:p>
            <a:pPr lvl="1"/>
            <a:r>
              <a:rPr lang="en-US" sz="2400" b="1" dirty="0"/>
              <a:t>Industry-specificity: </a:t>
            </a:r>
            <a:r>
              <a:rPr lang="en-US" sz="2400" dirty="0"/>
              <a:t> A government targets a particular sector or sectors for subsidization.</a:t>
            </a:r>
          </a:p>
          <a:p>
            <a:pPr lvl="1"/>
            <a:endParaRPr lang="en-US" sz="2400" b="1" dirty="0"/>
          </a:p>
          <a:p>
            <a:pPr lvl="1"/>
            <a:r>
              <a:rPr lang="en-US" sz="2400" b="1" dirty="0"/>
              <a:t>Regional specificity:</a:t>
            </a:r>
            <a:r>
              <a:rPr lang="en-US" sz="2400" dirty="0"/>
              <a:t> A government targets producers in specified parts of its territory for subsidization.</a:t>
            </a:r>
          </a:p>
          <a:p>
            <a:pPr lvl="1"/>
            <a:endParaRPr lang="en-US" sz="2400" b="1" dirty="0"/>
          </a:p>
          <a:p>
            <a:pPr lvl="1"/>
            <a:r>
              <a:rPr lang="en-US" sz="2400" b="1" dirty="0"/>
              <a:t>Prohibited subsidies:</a:t>
            </a:r>
            <a:r>
              <a:rPr lang="en-US" sz="2400" dirty="0"/>
              <a:t> A government targets export goods or goods using domestic inputs for subsidization</a:t>
            </a:r>
            <a:r>
              <a:rPr lang="en-US" dirty="0"/>
              <a:t>.</a:t>
            </a:r>
          </a:p>
        </p:txBody>
      </p:sp>
      <p:sp>
        <p:nvSpPr>
          <p:cNvPr id="3" name="Slide Number Placeholder 2"/>
          <p:cNvSpPr>
            <a:spLocks noGrp="1"/>
          </p:cNvSpPr>
          <p:nvPr>
            <p:ph type="sldNum" sz="quarter" idx="12"/>
          </p:nvPr>
        </p:nvSpPr>
        <p:spPr/>
        <p:txBody>
          <a:bodyPr/>
          <a:lstStyle/>
          <a:p>
            <a:fld id="{B6F15528-21DE-4FAA-801E-634DDDAF4B2B}" type="slidenum">
              <a:rPr lang="en-US" smtClean="0"/>
              <a:pPr/>
              <a:t>18</a:t>
            </a:fld>
            <a:endParaRPr lang="en-US"/>
          </a:p>
        </p:txBody>
      </p:sp>
      <p:sp>
        <p:nvSpPr>
          <p:cNvPr id="4" name="Title 3"/>
          <p:cNvSpPr>
            <a:spLocks noGrp="1"/>
          </p:cNvSpPr>
          <p:nvPr>
            <p:ph type="title"/>
          </p:nvPr>
        </p:nvSpPr>
        <p:spPr>
          <a:xfrm>
            <a:off x="443562" y="366896"/>
            <a:ext cx="8229600" cy="990600"/>
          </a:xfrm>
        </p:spPr>
        <p:txBody>
          <a:bodyPr>
            <a:noAutofit/>
          </a:bodyPr>
          <a:lstStyle/>
          <a:p>
            <a:r>
              <a:rPr lang="en-US" sz="2800" dirty="0"/>
              <a:t>A subsidy must comply to “specificity” clause of ASCM</a:t>
            </a:r>
          </a:p>
        </p:txBody>
      </p:sp>
      <p:sp>
        <p:nvSpPr>
          <p:cNvPr id="5" name="Slide Number Placeholder 3"/>
          <p:cNvSpPr txBox="1">
            <a:spLocks/>
          </p:cNvSpPr>
          <p:nvPr/>
        </p:nvSpPr>
        <p:spPr>
          <a:xfrm>
            <a:off x="8320088" y="1136"/>
            <a:ext cx="747712" cy="365760"/>
          </a:xfrm>
          <a:prstGeom prst="rect">
            <a:avLst/>
          </a:prstGeom>
        </p:spPr>
        <p:txBody>
          <a:bodyPr vert="horz" anchor="b"/>
          <a:lstStyle>
            <a:defPPr>
              <a:defRPr lang="en-US"/>
            </a:defPPr>
            <a:lvl1pPr marL="0" algn="r" defTabSz="914400" rtl="0" eaLnBrk="1" latinLnBrk="0" hangingPunct="1">
              <a:defRPr kumimoji="0" sz="18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mtClean="0">
                <a:solidFill>
                  <a:schemeClr val="tx1"/>
                </a:solidFill>
              </a:rPr>
              <a:pPr/>
              <a:t>18</a:t>
            </a:fld>
            <a:endParaRPr lang="en-US" dirty="0">
              <a:solidFill>
                <a:schemeClr val="tx1"/>
              </a:solidFill>
            </a:endParaRPr>
          </a:p>
        </p:txBody>
      </p:sp>
    </p:spTree>
    <p:extLst>
      <p:ext uri="{BB962C8B-B14F-4D97-AF65-F5344CB8AC3E}">
        <p14:creationId xmlns:p14="http://schemas.microsoft.com/office/powerpoint/2010/main" val="9584068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05000"/>
            <a:ext cx="8229600" cy="4525963"/>
          </a:xfrm>
        </p:spPr>
        <p:txBody>
          <a:bodyPr>
            <a:normAutofit/>
          </a:bodyPr>
          <a:lstStyle/>
          <a:p>
            <a:r>
              <a:rPr lang="en-US" dirty="0"/>
              <a:t>Article 3 of the </a:t>
            </a:r>
            <a:r>
              <a:rPr lang="en-GB" dirty="0"/>
              <a:t>Agreement on Subsidies and Countervailing Measures (ASCM) states that following are </a:t>
            </a:r>
            <a:r>
              <a:rPr lang="en-GB" b="1" i="1" dirty="0"/>
              <a:t>prohibited</a:t>
            </a:r>
            <a:r>
              <a:rPr lang="en-GB" dirty="0"/>
              <a:t>:</a:t>
            </a:r>
          </a:p>
          <a:p>
            <a:pPr lvl="1"/>
            <a:endParaRPr lang="en-GB" sz="2400" dirty="0"/>
          </a:p>
          <a:p>
            <a:pPr marL="850392" lvl="1" indent="-457200">
              <a:buFont typeface="+mj-lt"/>
              <a:buAutoNum type="alphaLcParenR"/>
            </a:pPr>
            <a:r>
              <a:rPr lang="en-GB" sz="2400" dirty="0"/>
              <a:t>Subsidies </a:t>
            </a:r>
            <a:r>
              <a:rPr lang="en-GB" sz="2400" b="1" dirty="0"/>
              <a:t>based on export performance</a:t>
            </a:r>
            <a:r>
              <a:rPr lang="en-GB" sz="2400" dirty="0"/>
              <a:t>, including those illustrated in Annex I of ASCM;</a:t>
            </a:r>
            <a:endParaRPr lang="en-US" sz="2400" dirty="0"/>
          </a:p>
          <a:p>
            <a:pPr marL="850392" lvl="1" indent="-457200">
              <a:buFont typeface="+mj-lt"/>
              <a:buAutoNum type="alphaLcParenR"/>
            </a:pPr>
            <a:endParaRPr lang="en-GB" sz="2400" dirty="0"/>
          </a:p>
          <a:p>
            <a:pPr marL="850392" lvl="1" indent="-457200">
              <a:buFont typeface="+mj-lt"/>
              <a:buAutoNum type="alphaLcParenR"/>
            </a:pPr>
            <a:r>
              <a:rPr lang="en-GB" sz="2400" dirty="0"/>
              <a:t>Subsidies upon the use of domestic over imported goods (Local Contents).</a:t>
            </a:r>
            <a:r>
              <a:rPr lang="en-US" sz="2400" dirty="0"/>
              <a:t> </a:t>
            </a:r>
            <a:r>
              <a:rPr lang="en-GB" sz="2400" dirty="0"/>
              <a:t>  </a:t>
            </a:r>
          </a:p>
          <a:p>
            <a:pPr lvl="1"/>
            <a:endParaRPr lang="en-GB" sz="2400"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19</a:t>
            </a:fld>
            <a:endParaRPr lang="en-US" dirty="0"/>
          </a:p>
        </p:txBody>
      </p:sp>
      <p:sp>
        <p:nvSpPr>
          <p:cNvPr id="4" name="Title 3"/>
          <p:cNvSpPr>
            <a:spLocks noGrp="1"/>
          </p:cNvSpPr>
          <p:nvPr>
            <p:ph type="title"/>
          </p:nvPr>
        </p:nvSpPr>
        <p:spPr>
          <a:xfrm>
            <a:off x="457200" y="457200"/>
            <a:ext cx="8229600" cy="1143000"/>
          </a:xfrm>
        </p:spPr>
        <p:txBody>
          <a:bodyPr/>
          <a:lstStyle/>
          <a:p>
            <a:r>
              <a:rPr lang="en-US" dirty="0"/>
              <a:t>Prohibited Subsidies  </a:t>
            </a:r>
          </a:p>
        </p:txBody>
      </p:sp>
      <p:sp>
        <p:nvSpPr>
          <p:cNvPr id="5" name="Slide Number Placeholder 3"/>
          <p:cNvSpPr txBox="1">
            <a:spLocks/>
          </p:cNvSpPr>
          <p:nvPr/>
        </p:nvSpPr>
        <p:spPr>
          <a:xfrm>
            <a:off x="8320088" y="1136"/>
            <a:ext cx="747712" cy="365760"/>
          </a:xfrm>
          <a:prstGeom prst="rect">
            <a:avLst/>
          </a:prstGeom>
        </p:spPr>
        <p:txBody>
          <a:bodyPr vert="horz" anchor="b"/>
          <a:lstStyle>
            <a:defPPr>
              <a:defRPr lang="en-US"/>
            </a:defPPr>
            <a:lvl1pPr marL="0" algn="r" defTabSz="914400" rtl="0" eaLnBrk="1" latinLnBrk="0" hangingPunct="1">
              <a:defRPr kumimoji="0" sz="18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mtClean="0">
                <a:solidFill>
                  <a:schemeClr val="tx1"/>
                </a:solidFill>
              </a:rPr>
              <a:pPr/>
              <a:t>19</a:t>
            </a:fld>
            <a:endParaRPr lang="en-US" dirty="0">
              <a:solidFill>
                <a:schemeClr val="tx1"/>
              </a:solidFill>
            </a:endParaRPr>
          </a:p>
        </p:txBody>
      </p:sp>
    </p:spTree>
    <p:extLst>
      <p:ext uri="{BB962C8B-B14F-4D97-AF65-F5344CB8AC3E}">
        <p14:creationId xmlns:p14="http://schemas.microsoft.com/office/powerpoint/2010/main" val="22183306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600200" y="3368820"/>
            <a:ext cx="5943600" cy="11733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555631"/>
            <a:ext cx="7767865" cy="1200150"/>
          </a:xfrm>
        </p:spPr>
        <p:txBody>
          <a:bodyPr anchor="t"/>
          <a:lstStyle/>
          <a:p>
            <a:pPr algn="ctr"/>
            <a:r>
              <a:rPr lang="en-US" sz="3200" dirty="0">
                <a:solidFill>
                  <a:schemeClr val="tx1"/>
                </a:solidFill>
              </a:rPr>
              <a:t>Introduction of Remission of duties and taxes on export product</a:t>
            </a:r>
          </a:p>
        </p:txBody>
      </p:sp>
      <p:sp>
        <p:nvSpPr>
          <p:cNvPr id="3" name="Subtitle 2"/>
          <p:cNvSpPr>
            <a:spLocks noGrp="1"/>
          </p:cNvSpPr>
          <p:nvPr>
            <p:ph type="subTitle" idx="1"/>
          </p:nvPr>
        </p:nvSpPr>
        <p:spPr>
          <a:xfrm>
            <a:off x="3064900" y="4800600"/>
            <a:ext cx="2457450" cy="571500"/>
          </a:xfrm>
        </p:spPr>
        <p:txBody>
          <a:bodyPr>
            <a:noAutofit/>
          </a:bodyPr>
          <a:lstStyle/>
          <a:p>
            <a:pPr algn="ctr"/>
            <a:r>
              <a:rPr lang="en-US" sz="2000" b="1" dirty="0">
                <a:solidFill>
                  <a:schemeClr val="tx1"/>
                </a:solidFill>
              </a:rPr>
              <a:t>By Sudhakar Kasture </a:t>
            </a:r>
          </a:p>
          <a:p>
            <a:pPr algn="ctr"/>
            <a:r>
              <a:rPr lang="en-US" sz="2000" b="1" dirty="0">
                <a:solidFill>
                  <a:schemeClr val="tx1"/>
                </a:solidFill>
              </a:rPr>
              <a:t>Director </a:t>
            </a:r>
          </a:p>
        </p:txBody>
      </p:sp>
      <p:sp>
        <p:nvSpPr>
          <p:cNvPr id="7" name="Slide Number Placeholder 3"/>
          <p:cNvSpPr>
            <a:spLocks noGrp="1"/>
          </p:cNvSpPr>
          <p:nvPr>
            <p:ph type="sldNum" sz="quarter" idx="12"/>
          </p:nvPr>
        </p:nvSpPr>
        <p:spPr>
          <a:xfrm>
            <a:off x="6858000" y="870966"/>
            <a:ext cx="800100" cy="246888"/>
          </a:xfrm>
        </p:spPr>
        <p:txBody>
          <a:bodyPr/>
          <a:lstStyle/>
          <a:p>
            <a:fld id="{B6F15528-21DE-4FAA-801E-634DDDAF4B2B}" type="slidenum">
              <a:rPr lang="en-US" smtClean="0"/>
              <a:pPr/>
              <a:t>2</a:t>
            </a:fld>
            <a:endParaRPr lang="en-US"/>
          </a:p>
        </p:txBody>
      </p:sp>
      <p:pic>
        <p:nvPicPr>
          <p:cNvPr id="1031" name="Picture 7" descr="Related imag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4135" y="1735728"/>
            <a:ext cx="8148865" cy="2692767"/>
          </a:xfrm>
          <a:prstGeom prst="rect">
            <a:avLst/>
          </a:prstGeom>
          <a:noFill/>
          <a:extLst>
            <a:ext uri="{909E8E84-426E-40DD-AFC4-6F175D3DCCD1}">
              <a14:hiddenFill xmlns:a14="http://schemas.microsoft.com/office/drawing/2010/main">
                <a:solidFill>
                  <a:srgbClr val="FFFFFF"/>
                </a:solidFill>
              </a14:hiddenFill>
            </a:ext>
          </a:extLst>
        </p:spPr>
      </p:pic>
      <p:sp>
        <p:nvSpPr>
          <p:cNvPr id="8" name="AutoShape 11" descr="Image result for taxes and levis"/>
          <p:cNvSpPr>
            <a:spLocks noChangeAspect="1" noChangeArrowheads="1"/>
          </p:cNvSpPr>
          <p:nvPr/>
        </p:nvSpPr>
        <p:spPr bwMode="auto">
          <a:xfrm>
            <a:off x="1259681" y="748905"/>
            <a:ext cx="228600" cy="2286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68580" tIns="34290" rIns="68580" bIns="34290" numCol="1" anchor="t" anchorCtr="0" compatLnSpc="1">
            <a:prstTxWarp prst="textNoShape">
              <a:avLst/>
            </a:prstTxWarp>
          </a:bodyPr>
          <a:lstStyle/>
          <a:p>
            <a:endParaRPr lang="en-US" sz="1350"/>
          </a:p>
        </p:txBody>
      </p:sp>
      <p:pic>
        <p:nvPicPr>
          <p:cNvPr id="1037" name="Picture 13" descr="\\server1\Backup\2019\PROFILES, SK RESUME AND CONCEPT NOTES\HIPL\LOGO-HIPL.bmp"/>
          <p:cNvPicPr>
            <a:picLocks noChangeAspect="1" noChangeArrowheads="1"/>
          </p:cNvPicPr>
          <p:nvPr/>
        </p:nvPicPr>
        <p:blipFill rotWithShape="1">
          <a:blip r:embed="rId4">
            <a:extLst>
              <a:ext uri="{28A0092B-C50C-407E-A947-70E740481C1C}">
                <a14:useLocalDpi xmlns:a14="http://schemas.microsoft.com/office/drawing/2010/main" val="0"/>
              </a:ext>
            </a:extLst>
          </a:blip>
          <a:srcRect l="14279" t="40666" r="12492" b="14330"/>
          <a:stretch/>
        </p:blipFill>
        <p:spPr bwMode="auto">
          <a:xfrm>
            <a:off x="5029200" y="5146047"/>
            <a:ext cx="3143250" cy="88740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picture containing clock, drawing&#10;&#10;Description automatically generated">
            <a:extLst>
              <a:ext uri="{FF2B5EF4-FFF2-40B4-BE49-F238E27FC236}">
                <a16:creationId xmlns:a16="http://schemas.microsoft.com/office/drawing/2014/main" xmlns="" id="{3F657B2E-3EEC-452D-9DC0-0C232DD4731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208694" y="5222696"/>
            <a:ext cx="2195243" cy="940619"/>
          </a:xfrm>
          <a:prstGeom prst="rect">
            <a:avLst/>
          </a:prstGeom>
        </p:spPr>
      </p:pic>
    </p:spTree>
    <p:extLst>
      <p:ext uri="{BB962C8B-B14F-4D97-AF65-F5344CB8AC3E}">
        <p14:creationId xmlns:p14="http://schemas.microsoft.com/office/powerpoint/2010/main" val="10270484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Prohibited Subsidies </a:t>
            </a:r>
            <a:endParaRPr lang="en-US" dirty="0"/>
          </a:p>
        </p:txBody>
      </p:sp>
      <p:sp>
        <p:nvSpPr>
          <p:cNvPr id="3" name="Content Placeholder 2"/>
          <p:cNvSpPr>
            <a:spLocks noGrp="1"/>
          </p:cNvSpPr>
          <p:nvPr>
            <p:ph idx="1"/>
          </p:nvPr>
        </p:nvSpPr>
        <p:spPr/>
        <p:txBody>
          <a:bodyPr>
            <a:normAutofit lnSpcReduction="10000"/>
          </a:bodyPr>
          <a:lstStyle/>
          <a:p>
            <a:r>
              <a:rPr lang="en-US" dirty="0"/>
              <a:t>As per Article 27 and Annex VII, prohibition of  Para 1 (a) of Article 3 of ASCM does not apply to developing countries listed in Annex-VII. </a:t>
            </a:r>
          </a:p>
          <a:p>
            <a:endParaRPr lang="en-US" dirty="0"/>
          </a:p>
          <a:p>
            <a:r>
              <a:rPr lang="en-US" dirty="0"/>
              <a:t>This means prohibition of export subsidies based on export performance does not apply to developing countries covered by Annex VII, till developing countries’ </a:t>
            </a:r>
            <a:r>
              <a:rPr lang="it-IT" dirty="0"/>
              <a:t>GNI per capita at constant 1990 dollars reaches USD 1000 per annum, for three consecutive years.</a:t>
            </a:r>
            <a:r>
              <a:rPr lang="en-US" dirty="0"/>
              <a:t> </a:t>
            </a:r>
          </a:p>
          <a:p>
            <a:endParaRPr lang="en-US" dirty="0"/>
          </a:p>
          <a:p>
            <a:r>
              <a:rPr lang="en-US" dirty="0"/>
              <a:t>India is listed in Annex VII of the ASCM. Therefore, so far, India could provide export subsidies based on export performance (as mentioned in Art.3 (a) of ASCM).</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20</a:t>
            </a:fld>
            <a:endParaRPr lang="en-US"/>
          </a:p>
        </p:txBody>
      </p:sp>
      <p:sp>
        <p:nvSpPr>
          <p:cNvPr id="5" name="Slide Number Placeholder 3"/>
          <p:cNvSpPr txBox="1">
            <a:spLocks/>
          </p:cNvSpPr>
          <p:nvPr/>
        </p:nvSpPr>
        <p:spPr>
          <a:xfrm>
            <a:off x="8320088" y="1136"/>
            <a:ext cx="747712" cy="365760"/>
          </a:xfrm>
          <a:prstGeom prst="rect">
            <a:avLst/>
          </a:prstGeom>
        </p:spPr>
        <p:txBody>
          <a:bodyPr vert="horz" anchor="b"/>
          <a:lstStyle>
            <a:defPPr>
              <a:defRPr lang="en-US"/>
            </a:defPPr>
            <a:lvl1pPr marL="0" algn="r" defTabSz="914400" rtl="0" eaLnBrk="1" latinLnBrk="0" hangingPunct="1">
              <a:defRPr kumimoji="0" sz="18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mtClean="0">
                <a:solidFill>
                  <a:schemeClr val="tx1"/>
                </a:solidFill>
              </a:rPr>
              <a:pPr/>
              <a:t>20</a:t>
            </a:fld>
            <a:endParaRPr lang="en-US" dirty="0">
              <a:solidFill>
                <a:schemeClr val="tx1"/>
              </a:solidFill>
            </a:endParaRPr>
          </a:p>
        </p:txBody>
      </p:sp>
    </p:spTree>
    <p:extLst>
      <p:ext uri="{BB962C8B-B14F-4D97-AF65-F5344CB8AC3E}">
        <p14:creationId xmlns:p14="http://schemas.microsoft.com/office/powerpoint/2010/main" val="23855421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1371600"/>
          </a:xfrm>
        </p:spPr>
        <p:txBody>
          <a:bodyPr>
            <a:normAutofit fontScale="92500" lnSpcReduction="10000"/>
          </a:bodyPr>
          <a:lstStyle/>
          <a:p>
            <a:r>
              <a:rPr lang="en-US" dirty="0"/>
              <a:t>As per WTO document G/SCM/110/Add.14, </a:t>
            </a:r>
            <a:r>
              <a:rPr lang="en-US" dirty="0" err="1"/>
              <a:t>dtd</a:t>
            </a:r>
            <a:r>
              <a:rPr lang="en-US" dirty="0"/>
              <a:t>. 11.07.2017,  Committee on Subsidies and Countervailing Measures, provides list of Annex VII(b) Members and their GNI per capita at constant 1990 dollars, during 2013-2015, as under: </a:t>
            </a:r>
          </a:p>
        </p:txBody>
      </p:sp>
      <p:sp>
        <p:nvSpPr>
          <p:cNvPr id="4" name="Slide Number Placeholder 3"/>
          <p:cNvSpPr>
            <a:spLocks noGrp="1"/>
          </p:cNvSpPr>
          <p:nvPr>
            <p:ph type="sldNum" sz="quarter" idx="12"/>
          </p:nvPr>
        </p:nvSpPr>
        <p:spPr/>
        <p:txBody>
          <a:bodyPr/>
          <a:lstStyle/>
          <a:p>
            <a:fld id="{B6F15528-21DE-4FAA-801E-634DDDAF4B2B}" type="slidenum">
              <a:rPr lang="en-US" smtClean="0"/>
              <a:pPr/>
              <a:t>21</a:t>
            </a:fld>
            <a:endParaRPr lang="en-US"/>
          </a:p>
        </p:txBody>
      </p:sp>
      <p:graphicFrame>
        <p:nvGraphicFramePr>
          <p:cNvPr id="5" name="Content Placeholder 3"/>
          <p:cNvGraphicFramePr>
            <a:graphicFrameLocks/>
          </p:cNvGraphicFramePr>
          <p:nvPr>
            <p:extLst>
              <p:ext uri="{D42A27DB-BD31-4B8C-83A1-F6EECF244321}">
                <p14:modId xmlns:p14="http://schemas.microsoft.com/office/powerpoint/2010/main" val="3753575407"/>
              </p:ext>
            </p:extLst>
          </p:nvPr>
        </p:nvGraphicFramePr>
        <p:xfrm>
          <a:off x="457200" y="2209800"/>
          <a:ext cx="8001000" cy="3606800"/>
        </p:xfrm>
        <a:graphic>
          <a:graphicData uri="http://schemas.openxmlformats.org/drawingml/2006/table">
            <a:tbl>
              <a:tblPr firstRow="1" bandRow="1">
                <a:tableStyleId>{5940675A-B579-460E-94D1-54222C63F5DA}</a:tableStyleId>
              </a:tblPr>
              <a:tblGrid>
                <a:gridCol w="2000250">
                  <a:extLst>
                    <a:ext uri="{9D8B030D-6E8A-4147-A177-3AD203B41FA5}">
                      <a16:colId xmlns:a16="http://schemas.microsoft.com/office/drawing/2014/main" xmlns="" val="20000"/>
                    </a:ext>
                  </a:extLst>
                </a:gridCol>
                <a:gridCol w="2000250">
                  <a:extLst>
                    <a:ext uri="{9D8B030D-6E8A-4147-A177-3AD203B41FA5}">
                      <a16:colId xmlns:a16="http://schemas.microsoft.com/office/drawing/2014/main" xmlns="" val="20001"/>
                    </a:ext>
                  </a:extLst>
                </a:gridCol>
                <a:gridCol w="2000250">
                  <a:extLst>
                    <a:ext uri="{9D8B030D-6E8A-4147-A177-3AD203B41FA5}">
                      <a16:colId xmlns:a16="http://schemas.microsoft.com/office/drawing/2014/main" xmlns="" val="20002"/>
                    </a:ext>
                  </a:extLst>
                </a:gridCol>
                <a:gridCol w="2000250">
                  <a:extLst>
                    <a:ext uri="{9D8B030D-6E8A-4147-A177-3AD203B41FA5}">
                      <a16:colId xmlns:a16="http://schemas.microsoft.com/office/drawing/2014/main" xmlns="" val="20003"/>
                    </a:ext>
                  </a:extLst>
                </a:gridCol>
              </a:tblGrid>
              <a:tr h="370840">
                <a:tc>
                  <a:txBody>
                    <a:bodyPr/>
                    <a:lstStyle/>
                    <a:p>
                      <a:pPr algn="ctr" fontAlgn="b"/>
                      <a:r>
                        <a:rPr lang="en-US" sz="1800" u="none" strike="noStrike" dirty="0">
                          <a:effectLst/>
                        </a:rPr>
                        <a:t>Name of Country </a:t>
                      </a:r>
                      <a:endParaRPr lang="en-US" sz="1800" b="1" i="0" u="none" strike="noStrike" dirty="0">
                        <a:solidFill>
                          <a:schemeClr val="bg1"/>
                        </a:solidFill>
                        <a:effectLst/>
                        <a:latin typeface="Calibri"/>
                      </a:endParaRPr>
                    </a:p>
                  </a:txBody>
                  <a:tcPr/>
                </a:tc>
                <a:tc>
                  <a:txBody>
                    <a:bodyPr/>
                    <a:lstStyle/>
                    <a:p>
                      <a:pPr algn="ctr" fontAlgn="b"/>
                      <a:r>
                        <a:rPr lang="en-US" sz="1800" u="none" strike="noStrike" dirty="0">
                          <a:effectLst/>
                        </a:rPr>
                        <a:t>2013</a:t>
                      </a:r>
                      <a:endParaRPr lang="en-US" sz="1800" b="0" i="0" u="none" strike="noStrike" dirty="0">
                        <a:solidFill>
                          <a:srgbClr val="000000"/>
                        </a:solidFill>
                        <a:effectLst/>
                        <a:latin typeface="Calibri"/>
                      </a:endParaRPr>
                    </a:p>
                  </a:txBody>
                  <a:tcPr/>
                </a:tc>
                <a:tc>
                  <a:txBody>
                    <a:bodyPr/>
                    <a:lstStyle/>
                    <a:p>
                      <a:pPr algn="ctr" fontAlgn="b"/>
                      <a:r>
                        <a:rPr lang="en-US" sz="1800" u="none" strike="noStrike" dirty="0">
                          <a:effectLst/>
                        </a:rPr>
                        <a:t>2014</a:t>
                      </a:r>
                      <a:endParaRPr lang="en-US" sz="1800" b="0" i="0" u="none" strike="noStrike" dirty="0">
                        <a:solidFill>
                          <a:srgbClr val="000000"/>
                        </a:solidFill>
                        <a:effectLst/>
                        <a:latin typeface="Calibri"/>
                      </a:endParaRPr>
                    </a:p>
                  </a:txBody>
                  <a:tcPr/>
                </a:tc>
                <a:tc>
                  <a:txBody>
                    <a:bodyPr/>
                    <a:lstStyle/>
                    <a:p>
                      <a:pPr algn="ctr" fontAlgn="b"/>
                      <a:r>
                        <a:rPr lang="en-US" sz="1800" u="none" strike="noStrike">
                          <a:effectLst/>
                        </a:rPr>
                        <a:t>2015</a:t>
                      </a:r>
                      <a:endParaRPr lang="en-US" sz="1800" b="0" i="0" u="none" strike="noStrike">
                        <a:solidFill>
                          <a:srgbClr val="000000"/>
                        </a:solidFill>
                        <a:effectLst/>
                        <a:latin typeface="Calibri"/>
                      </a:endParaRPr>
                    </a:p>
                  </a:txBody>
                  <a:tcPr/>
                </a:tc>
                <a:extLst>
                  <a:ext uri="{0D108BD9-81ED-4DB2-BD59-A6C34878D82A}">
                    <a16:rowId xmlns:a16="http://schemas.microsoft.com/office/drawing/2014/main" xmlns="" val="10000"/>
                  </a:ext>
                </a:extLst>
              </a:tr>
              <a:tr h="370840">
                <a:tc>
                  <a:txBody>
                    <a:bodyPr/>
                    <a:lstStyle/>
                    <a:p>
                      <a:pPr algn="ctr" fontAlgn="b"/>
                      <a:r>
                        <a:rPr lang="en-US" sz="1800" u="none" strike="noStrike" dirty="0">
                          <a:effectLst/>
                        </a:rPr>
                        <a:t>Bolivia</a:t>
                      </a:r>
                      <a:endParaRPr lang="en-US" sz="1800" b="0" i="0" u="none" strike="noStrike" dirty="0">
                        <a:solidFill>
                          <a:srgbClr val="000000"/>
                        </a:solidFill>
                        <a:effectLst/>
                        <a:latin typeface="Calibri"/>
                      </a:endParaRPr>
                    </a:p>
                  </a:txBody>
                  <a:tcPr/>
                </a:tc>
                <a:tc>
                  <a:txBody>
                    <a:bodyPr/>
                    <a:lstStyle/>
                    <a:p>
                      <a:pPr algn="ctr" fontAlgn="b"/>
                      <a:r>
                        <a:rPr lang="en-US" sz="1800" u="none" strike="noStrike">
                          <a:effectLst/>
                        </a:rPr>
                        <a:t>983</a:t>
                      </a:r>
                      <a:endParaRPr lang="en-US" sz="1800" b="0" i="0" u="none" strike="noStrike">
                        <a:solidFill>
                          <a:srgbClr val="000000"/>
                        </a:solidFill>
                        <a:effectLst/>
                        <a:latin typeface="Calibri"/>
                      </a:endParaRPr>
                    </a:p>
                  </a:txBody>
                  <a:tcPr/>
                </a:tc>
                <a:tc>
                  <a:txBody>
                    <a:bodyPr/>
                    <a:lstStyle/>
                    <a:p>
                      <a:pPr algn="ctr" fontAlgn="b"/>
                      <a:r>
                        <a:rPr lang="en-US" sz="1800" u="none" strike="noStrike">
                          <a:effectLst/>
                        </a:rPr>
                        <a:t>1,041</a:t>
                      </a:r>
                      <a:endParaRPr lang="en-US" sz="1800" b="0" i="0" u="none" strike="noStrike">
                        <a:solidFill>
                          <a:srgbClr val="000000"/>
                        </a:solidFill>
                        <a:effectLst/>
                        <a:latin typeface="Calibri"/>
                      </a:endParaRPr>
                    </a:p>
                  </a:txBody>
                  <a:tcPr/>
                </a:tc>
                <a:tc>
                  <a:txBody>
                    <a:bodyPr/>
                    <a:lstStyle/>
                    <a:p>
                      <a:pPr algn="ctr" fontAlgn="b"/>
                      <a:r>
                        <a:rPr lang="en-US" sz="1800" u="none" strike="noStrike">
                          <a:effectLst/>
                        </a:rPr>
                        <a:t>1,095</a:t>
                      </a:r>
                      <a:endParaRPr lang="en-US" sz="1800" b="0" i="0" u="none" strike="noStrike">
                        <a:solidFill>
                          <a:srgbClr val="000000"/>
                        </a:solidFill>
                        <a:effectLst/>
                        <a:latin typeface="Calibri"/>
                      </a:endParaRPr>
                    </a:p>
                  </a:txBody>
                  <a:tcPr/>
                </a:tc>
                <a:extLst>
                  <a:ext uri="{0D108BD9-81ED-4DB2-BD59-A6C34878D82A}">
                    <a16:rowId xmlns:a16="http://schemas.microsoft.com/office/drawing/2014/main" xmlns="" val="10001"/>
                  </a:ext>
                </a:extLst>
              </a:tr>
              <a:tr h="370840">
                <a:tc>
                  <a:txBody>
                    <a:bodyPr/>
                    <a:lstStyle/>
                    <a:p>
                      <a:pPr algn="ctr" fontAlgn="b"/>
                      <a:r>
                        <a:rPr lang="en-US" sz="1800" u="none" strike="noStrike" dirty="0">
                          <a:effectLst/>
                        </a:rPr>
                        <a:t>Cameroon </a:t>
                      </a:r>
                      <a:endParaRPr lang="en-US" sz="1800" b="0" i="0" u="none" strike="noStrike" dirty="0">
                        <a:solidFill>
                          <a:srgbClr val="000000"/>
                        </a:solidFill>
                        <a:effectLst/>
                        <a:latin typeface="Calibri"/>
                      </a:endParaRPr>
                    </a:p>
                  </a:txBody>
                  <a:tcPr/>
                </a:tc>
                <a:tc>
                  <a:txBody>
                    <a:bodyPr/>
                    <a:lstStyle/>
                    <a:p>
                      <a:pPr algn="ctr" fontAlgn="b"/>
                      <a:r>
                        <a:rPr lang="en-US" sz="1800" u="none" strike="noStrike" dirty="0">
                          <a:effectLst/>
                        </a:rPr>
                        <a:t>971</a:t>
                      </a:r>
                      <a:endParaRPr lang="en-US" sz="1800" b="0" i="0" u="none" strike="noStrike" dirty="0">
                        <a:solidFill>
                          <a:srgbClr val="000000"/>
                        </a:solidFill>
                        <a:effectLst/>
                        <a:latin typeface="Calibri"/>
                      </a:endParaRPr>
                    </a:p>
                  </a:txBody>
                  <a:tcPr/>
                </a:tc>
                <a:tc>
                  <a:txBody>
                    <a:bodyPr/>
                    <a:lstStyle/>
                    <a:p>
                      <a:pPr algn="ctr" fontAlgn="b"/>
                      <a:r>
                        <a:rPr lang="en-US" sz="1800" u="none" strike="noStrike">
                          <a:effectLst/>
                        </a:rPr>
                        <a:t>1,018</a:t>
                      </a:r>
                      <a:endParaRPr lang="en-US" sz="1800" b="0" i="0" u="none" strike="noStrike">
                        <a:solidFill>
                          <a:srgbClr val="000000"/>
                        </a:solidFill>
                        <a:effectLst/>
                        <a:latin typeface="Calibri"/>
                      </a:endParaRPr>
                    </a:p>
                  </a:txBody>
                  <a:tcPr/>
                </a:tc>
                <a:tc>
                  <a:txBody>
                    <a:bodyPr/>
                    <a:lstStyle/>
                    <a:p>
                      <a:pPr algn="ctr" fontAlgn="b"/>
                      <a:r>
                        <a:rPr lang="en-US" sz="1800" u="none" strike="noStrike">
                          <a:effectLst/>
                        </a:rPr>
                        <a:t>1,024</a:t>
                      </a:r>
                      <a:endParaRPr lang="en-US" sz="1800" b="0" i="0" u="none" strike="noStrike">
                        <a:solidFill>
                          <a:srgbClr val="000000"/>
                        </a:solidFill>
                        <a:effectLst/>
                        <a:latin typeface="Calibri"/>
                      </a:endParaRPr>
                    </a:p>
                  </a:txBody>
                  <a:tcPr/>
                </a:tc>
                <a:extLst>
                  <a:ext uri="{0D108BD9-81ED-4DB2-BD59-A6C34878D82A}">
                    <a16:rowId xmlns:a16="http://schemas.microsoft.com/office/drawing/2014/main" xmlns="" val="10002"/>
                  </a:ext>
                </a:extLst>
              </a:tr>
              <a:tr h="370840">
                <a:tc>
                  <a:txBody>
                    <a:bodyPr/>
                    <a:lstStyle/>
                    <a:p>
                      <a:pPr algn="ctr" fontAlgn="b"/>
                      <a:r>
                        <a:rPr lang="en-US" sz="1800" u="none" strike="noStrike" dirty="0">
                          <a:effectLst/>
                        </a:rPr>
                        <a:t>Congo </a:t>
                      </a:r>
                      <a:endParaRPr lang="en-US" sz="1800" b="0" i="0" u="none" strike="noStrike" dirty="0">
                        <a:solidFill>
                          <a:srgbClr val="000000"/>
                        </a:solidFill>
                        <a:effectLst/>
                        <a:latin typeface="Calibri"/>
                      </a:endParaRPr>
                    </a:p>
                  </a:txBody>
                  <a:tcPr/>
                </a:tc>
                <a:tc>
                  <a:txBody>
                    <a:bodyPr/>
                    <a:lstStyle/>
                    <a:p>
                      <a:pPr algn="ctr" fontAlgn="b"/>
                      <a:r>
                        <a:rPr lang="en-US" sz="1800" u="none" strike="noStrike" dirty="0">
                          <a:effectLst/>
                        </a:rPr>
                        <a:t>976</a:t>
                      </a:r>
                      <a:endParaRPr lang="en-US" sz="1800" b="0" i="0" u="none" strike="noStrike" dirty="0">
                        <a:solidFill>
                          <a:srgbClr val="000000"/>
                        </a:solidFill>
                        <a:effectLst/>
                        <a:latin typeface="Calibri"/>
                      </a:endParaRPr>
                    </a:p>
                  </a:txBody>
                  <a:tcPr/>
                </a:tc>
                <a:tc>
                  <a:txBody>
                    <a:bodyPr/>
                    <a:lstStyle/>
                    <a:p>
                      <a:pPr algn="ctr" fontAlgn="b"/>
                      <a:r>
                        <a:rPr lang="en-US" sz="1800" u="none" strike="noStrike">
                          <a:effectLst/>
                        </a:rPr>
                        <a:t>1,082</a:t>
                      </a:r>
                      <a:endParaRPr lang="en-US" sz="1800" b="0" i="0" u="none" strike="noStrike">
                        <a:solidFill>
                          <a:srgbClr val="000000"/>
                        </a:solidFill>
                        <a:effectLst/>
                        <a:latin typeface="Calibri"/>
                      </a:endParaRPr>
                    </a:p>
                  </a:txBody>
                  <a:tcPr/>
                </a:tc>
                <a:tc>
                  <a:txBody>
                    <a:bodyPr/>
                    <a:lstStyle/>
                    <a:p>
                      <a:pPr algn="ctr" fontAlgn="b"/>
                      <a:r>
                        <a:rPr lang="en-US" sz="1800" u="none" strike="noStrike">
                          <a:effectLst/>
                        </a:rPr>
                        <a:t>1,239</a:t>
                      </a:r>
                      <a:endParaRPr lang="en-US" sz="1800" b="0" i="0" u="none" strike="noStrike">
                        <a:solidFill>
                          <a:srgbClr val="000000"/>
                        </a:solidFill>
                        <a:effectLst/>
                        <a:latin typeface="Calibri"/>
                      </a:endParaRPr>
                    </a:p>
                  </a:txBody>
                  <a:tcPr/>
                </a:tc>
                <a:extLst>
                  <a:ext uri="{0D108BD9-81ED-4DB2-BD59-A6C34878D82A}">
                    <a16:rowId xmlns:a16="http://schemas.microsoft.com/office/drawing/2014/main" xmlns="" val="10003"/>
                  </a:ext>
                </a:extLst>
              </a:tr>
              <a:tr h="370840">
                <a:tc>
                  <a:txBody>
                    <a:bodyPr/>
                    <a:lstStyle/>
                    <a:p>
                      <a:pPr algn="ctr" fontAlgn="b"/>
                      <a:r>
                        <a:rPr lang="en-US" sz="1800" u="none" strike="noStrike" dirty="0">
                          <a:effectLst/>
                        </a:rPr>
                        <a:t>Côte d'Ivoire </a:t>
                      </a:r>
                      <a:endParaRPr lang="en-US" sz="1800" b="0" i="0" u="none" strike="noStrike" dirty="0">
                        <a:solidFill>
                          <a:srgbClr val="000000"/>
                        </a:solidFill>
                        <a:effectLst/>
                        <a:latin typeface="Calibri"/>
                      </a:endParaRPr>
                    </a:p>
                  </a:txBody>
                  <a:tcPr/>
                </a:tc>
                <a:tc>
                  <a:txBody>
                    <a:bodyPr/>
                    <a:lstStyle/>
                    <a:p>
                      <a:pPr algn="ctr" fontAlgn="b"/>
                      <a:r>
                        <a:rPr lang="en-US" sz="1800" u="none" strike="noStrike" dirty="0">
                          <a:effectLst/>
                        </a:rPr>
                        <a:t>797</a:t>
                      </a:r>
                      <a:endParaRPr lang="en-US" sz="1800" b="0" i="0" u="none" strike="noStrike" dirty="0">
                        <a:solidFill>
                          <a:srgbClr val="000000"/>
                        </a:solidFill>
                        <a:effectLst/>
                        <a:latin typeface="Calibri"/>
                      </a:endParaRPr>
                    </a:p>
                  </a:txBody>
                  <a:tcPr/>
                </a:tc>
                <a:tc>
                  <a:txBody>
                    <a:bodyPr/>
                    <a:lstStyle/>
                    <a:p>
                      <a:pPr algn="ctr" fontAlgn="b"/>
                      <a:r>
                        <a:rPr lang="en-US" sz="1800" u="none" strike="noStrike" dirty="0">
                          <a:effectLst/>
                        </a:rPr>
                        <a:t>816</a:t>
                      </a:r>
                      <a:endParaRPr lang="en-US" sz="1800" b="0" i="0" u="none" strike="noStrike" dirty="0">
                        <a:solidFill>
                          <a:srgbClr val="000000"/>
                        </a:solidFill>
                        <a:effectLst/>
                        <a:latin typeface="Calibri"/>
                      </a:endParaRPr>
                    </a:p>
                  </a:txBody>
                  <a:tcPr/>
                </a:tc>
                <a:tc>
                  <a:txBody>
                    <a:bodyPr/>
                    <a:lstStyle/>
                    <a:p>
                      <a:pPr algn="ctr" fontAlgn="b"/>
                      <a:r>
                        <a:rPr lang="en-US" sz="1800" u="none" strike="noStrike">
                          <a:effectLst/>
                        </a:rPr>
                        <a:t>869</a:t>
                      </a:r>
                      <a:endParaRPr lang="en-US" sz="1800" b="0" i="0" u="none" strike="noStrike">
                        <a:solidFill>
                          <a:srgbClr val="000000"/>
                        </a:solidFill>
                        <a:effectLst/>
                        <a:latin typeface="Calibri"/>
                      </a:endParaRPr>
                    </a:p>
                  </a:txBody>
                  <a:tcPr/>
                </a:tc>
                <a:extLst>
                  <a:ext uri="{0D108BD9-81ED-4DB2-BD59-A6C34878D82A}">
                    <a16:rowId xmlns:a16="http://schemas.microsoft.com/office/drawing/2014/main" xmlns="" val="10004"/>
                  </a:ext>
                </a:extLst>
              </a:tr>
              <a:tr h="370840">
                <a:tc>
                  <a:txBody>
                    <a:bodyPr/>
                    <a:lstStyle/>
                    <a:p>
                      <a:pPr algn="ctr" fontAlgn="b"/>
                      <a:r>
                        <a:rPr lang="en-US" sz="1800" u="none" strike="noStrike" dirty="0">
                          <a:effectLst/>
                        </a:rPr>
                        <a:t>Dominican Republic </a:t>
                      </a:r>
                      <a:endParaRPr lang="en-US" sz="1800" b="1" i="0" u="none" strike="noStrike" dirty="0">
                        <a:solidFill>
                          <a:srgbClr val="000000"/>
                        </a:solidFill>
                        <a:effectLst/>
                        <a:latin typeface="Calibri"/>
                      </a:endParaRPr>
                    </a:p>
                  </a:txBody>
                  <a:tcPr/>
                </a:tc>
                <a:tc>
                  <a:txBody>
                    <a:bodyPr/>
                    <a:lstStyle/>
                    <a:p>
                      <a:pPr algn="ctr" fontAlgn="b"/>
                      <a:r>
                        <a:rPr lang="en-US" sz="1800" u="none" strike="noStrike" dirty="0">
                          <a:effectLst/>
                        </a:rPr>
                        <a:t>1,770</a:t>
                      </a:r>
                      <a:endParaRPr lang="en-US" sz="1800" b="1" i="0" u="none" strike="noStrike" dirty="0">
                        <a:solidFill>
                          <a:srgbClr val="000000"/>
                        </a:solidFill>
                        <a:effectLst/>
                        <a:latin typeface="Calibri"/>
                      </a:endParaRPr>
                    </a:p>
                  </a:txBody>
                  <a:tcPr/>
                </a:tc>
                <a:tc>
                  <a:txBody>
                    <a:bodyPr/>
                    <a:lstStyle/>
                    <a:p>
                      <a:pPr algn="ctr" fontAlgn="b"/>
                      <a:r>
                        <a:rPr lang="en-US" sz="1800" u="none" strike="noStrike" dirty="0">
                          <a:effectLst/>
                        </a:rPr>
                        <a:t>1,870</a:t>
                      </a:r>
                      <a:endParaRPr lang="en-US" sz="1800" b="1" i="0" u="none" strike="noStrike" dirty="0">
                        <a:solidFill>
                          <a:srgbClr val="000000"/>
                        </a:solidFill>
                        <a:effectLst/>
                        <a:latin typeface="Calibri"/>
                      </a:endParaRPr>
                    </a:p>
                  </a:txBody>
                  <a:tcPr/>
                </a:tc>
                <a:tc>
                  <a:txBody>
                    <a:bodyPr/>
                    <a:lstStyle/>
                    <a:p>
                      <a:pPr algn="ctr" fontAlgn="b"/>
                      <a:r>
                        <a:rPr lang="en-US" sz="1800" u="none" strike="noStrike">
                          <a:effectLst/>
                        </a:rPr>
                        <a:t>2,009</a:t>
                      </a:r>
                      <a:endParaRPr lang="en-US" sz="1800" b="1" i="0" u="none" strike="noStrike">
                        <a:solidFill>
                          <a:srgbClr val="000000"/>
                        </a:solidFill>
                        <a:effectLst/>
                        <a:latin typeface="Calibri"/>
                      </a:endParaRPr>
                    </a:p>
                  </a:txBody>
                  <a:tcPr/>
                </a:tc>
                <a:extLst>
                  <a:ext uri="{0D108BD9-81ED-4DB2-BD59-A6C34878D82A}">
                    <a16:rowId xmlns:a16="http://schemas.microsoft.com/office/drawing/2014/main" xmlns="" val="10005"/>
                  </a:ext>
                </a:extLst>
              </a:tr>
              <a:tr h="370840">
                <a:tc>
                  <a:txBody>
                    <a:bodyPr/>
                    <a:lstStyle/>
                    <a:p>
                      <a:pPr algn="ctr" fontAlgn="b"/>
                      <a:r>
                        <a:rPr lang="en-US" sz="1800" u="none" strike="noStrike" dirty="0">
                          <a:effectLst/>
                        </a:rPr>
                        <a:t>Egypt </a:t>
                      </a:r>
                      <a:endParaRPr lang="en-US" sz="1800" b="1" i="0" u="none" strike="noStrike" dirty="0">
                        <a:solidFill>
                          <a:srgbClr val="000000"/>
                        </a:solidFill>
                        <a:effectLst/>
                        <a:latin typeface="Calibri"/>
                      </a:endParaRPr>
                    </a:p>
                  </a:txBody>
                  <a:tcPr/>
                </a:tc>
                <a:tc>
                  <a:txBody>
                    <a:bodyPr/>
                    <a:lstStyle/>
                    <a:p>
                      <a:pPr algn="ctr" fontAlgn="b"/>
                      <a:r>
                        <a:rPr lang="en-US" sz="1800" u="none" strike="noStrike" dirty="0">
                          <a:effectLst/>
                        </a:rPr>
                        <a:t>1,062</a:t>
                      </a:r>
                      <a:endParaRPr lang="en-US" sz="1800" b="1" i="0" u="none" strike="noStrike" dirty="0">
                        <a:solidFill>
                          <a:srgbClr val="000000"/>
                        </a:solidFill>
                        <a:effectLst/>
                        <a:latin typeface="Calibri"/>
                      </a:endParaRPr>
                    </a:p>
                  </a:txBody>
                  <a:tcPr/>
                </a:tc>
                <a:tc>
                  <a:txBody>
                    <a:bodyPr/>
                    <a:lstStyle/>
                    <a:p>
                      <a:pPr algn="ctr" fontAlgn="b"/>
                      <a:r>
                        <a:rPr lang="en-US" sz="1800" u="none" strike="noStrike" dirty="0">
                          <a:effectLst/>
                        </a:rPr>
                        <a:t>1,029</a:t>
                      </a:r>
                      <a:endParaRPr lang="en-US" sz="1800" b="1" i="0" u="none" strike="noStrike" dirty="0">
                        <a:solidFill>
                          <a:srgbClr val="000000"/>
                        </a:solidFill>
                        <a:effectLst/>
                        <a:latin typeface="Calibri"/>
                      </a:endParaRPr>
                    </a:p>
                  </a:txBody>
                  <a:tcPr/>
                </a:tc>
                <a:tc>
                  <a:txBody>
                    <a:bodyPr/>
                    <a:lstStyle/>
                    <a:p>
                      <a:pPr algn="ctr" fontAlgn="b"/>
                      <a:r>
                        <a:rPr lang="en-US" sz="1800" u="none" strike="noStrike" dirty="0">
                          <a:effectLst/>
                        </a:rPr>
                        <a:t>1,080</a:t>
                      </a:r>
                      <a:endParaRPr lang="en-US" sz="1800" b="1" i="0" u="none" strike="noStrike" dirty="0">
                        <a:solidFill>
                          <a:srgbClr val="000000"/>
                        </a:solidFill>
                        <a:effectLst/>
                        <a:latin typeface="Calibri"/>
                      </a:endParaRPr>
                    </a:p>
                  </a:txBody>
                  <a:tcPr/>
                </a:tc>
                <a:extLst>
                  <a:ext uri="{0D108BD9-81ED-4DB2-BD59-A6C34878D82A}">
                    <a16:rowId xmlns:a16="http://schemas.microsoft.com/office/drawing/2014/main" xmlns="" val="10006"/>
                  </a:ext>
                </a:extLst>
              </a:tr>
              <a:tr h="370840">
                <a:tc>
                  <a:txBody>
                    <a:bodyPr/>
                    <a:lstStyle/>
                    <a:p>
                      <a:pPr algn="ctr" fontAlgn="b"/>
                      <a:r>
                        <a:rPr lang="en-US" sz="1800" u="none" strike="noStrike">
                          <a:effectLst/>
                        </a:rPr>
                        <a:t>Ghana </a:t>
                      </a:r>
                      <a:endParaRPr lang="en-US" sz="1800" b="0" i="0" u="none" strike="noStrike">
                        <a:solidFill>
                          <a:srgbClr val="000000"/>
                        </a:solidFill>
                        <a:effectLst/>
                        <a:latin typeface="Calibri"/>
                      </a:endParaRPr>
                    </a:p>
                  </a:txBody>
                  <a:tcPr/>
                </a:tc>
                <a:tc>
                  <a:txBody>
                    <a:bodyPr/>
                    <a:lstStyle/>
                    <a:p>
                      <a:pPr algn="ctr" fontAlgn="b"/>
                      <a:r>
                        <a:rPr lang="en-US" sz="1800" u="none" strike="noStrike" dirty="0">
                          <a:effectLst/>
                        </a:rPr>
                        <a:t>794</a:t>
                      </a:r>
                      <a:endParaRPr lang="en-US" sz="1800" b="0" i="0" u="none" strike="noStrike" dirty="0">
                        <a:solidFill>
                          <a:srgbClr val="000000"/>
                        </a:solidFill>
                        <a:effectLst/>
                        <a:latin typeface="Calibri"/>
                      </a:endParaRPr>
                    </a:p>
                  </a:txBody>
                  <a:tcPr/>
                </a:tc>
                <a:tc>
                  <a:txBody>
                    <a:bodyPr/>
                    <a:lstStyle/>
                    <a:p>
                      <a:pPr algn="ctr" fontAlgn="b"/>
                      <a:r>
                        <a:rPr lang="en-US" sz="1800" u="none" strike="noStrike" dirty="0">
                          <a:effectLst/>
                        </a:rPr>
                        <a:t>772</a:t>
                      </a:r>
                      <a:endParaRPr lang="en-US" sz="1800" b="0" i="0" u="none" strike="noStrike" dirty="0">
                        <a:solidFill>
                          <a:srgbClr val="000000"/>
                        </a:solidFill>
                        <a:effectLst/>
                        <a:latin typeface="Calibri"/>
                      </a:endParaRPr>
                    </a:p>
                  </a:txBody>
                  <a:tcPr/>
                </a:tc>
                <a:tc>
                  <a:txBody>
                    <a:bodyPr/>
                    <a:lstStyle/>
                    <a:p>
                      <a:pPr algn="ctr" fontAlgn="b"/>
                      <a:r>
                        <a:rPr lang="en-US" sz="1800" u="none" strike="noStrike" dirty="0">
                          <a:effectLst/>
                        </a:rPr>
                        <a:t>794</a:t>
                      </a:r>
                      <a:endParaRPr lang="en-US" sz="1800" b="0" i="0" u="none" strike="noStrike" dirty="0">
                        <a:solidFill>
                          <a:srgbClr val="000000"/>
                        </a:solidFill>
                        <a:effectLst/>
                        <a:latin typeface="Calibri"/>
                      </a:endParaRPr>
                    </a:p>
                  </a:txBody>
                  <a:tcPr/>
                </a:tc>
                <a:extLst>
                  <a:ext uri="{0D108BD9-81ED-4DB2-BD59-A6C34878D82A}">
                    <a16:rowId xmlns:a16="http://schemas.microsoft.com/office/drawing/2014/main" xmlns="" val="10007"/>
                  </a:ext>
                </a:extLst>
              </a:tr>
              <a:tr h="370840">
                <a:tc>
                  <a:txBody>
                    <a:bodyPr/>
                    <a:lstStyle/>
                    <a:p>
                      <a:pPr algn="ctr" fontAlgn="b"/>
                      <a:r>
                        <a:rPr lang="en-US" sz="1800" u="none" strike="noStrike" dirty="0">
                          <a:effectLst/>
                        </a:rPr>
                        <a:t>Guatemala </a:t>
                      </a:r>
                      <a:endParaRPr lang="en-US" sz="1800" b="1" i="0" u="none" strike="noStrike" dirty="0">
                        <a:solidFill>
                          <a:srgbClr val="000000"/>
                        </a:solidFill>
                        <a:effectLst/>
                        <a:latin typeface="Calibri"/>
                      </a:endParaRPr>
                    </a:p>
                  </a:txBody>
                  <a:tcPr/>
                </a:tc>
                <a:tc>
                  <a:txBody>
                    <a:bodyPr/>
                    <a:lstStyle/>
                    <a:p>
                      <a:pPr algn="ctr" fontAlgn="b"/>
                      <a:r>
                        <a:rPr lang="en-US" sz="1800" u="none" strike="noStrike" dirty="0">
                          <a:effectLst/>
                        </a:rPr>
                        <a:t>1,167</a:t>
                      </a:r>
                      <a:endParaRPr lang="en-US" sz="1800" b="1" i="0" u="none" strike="noStrike" dirty="0">
                        <a:solidFill>
                          <a:srgbClr val="000000"/>
                        </a:solidFill>
                        <a:effectLst/>
                        <a:latin typeface="Calibri"/>
                      </a:endParaRPr>
                    </a:p>
                  </a:txBody>
                  <a:tcPr/>
                </a:tc>
                <a:tc>
                  <a:txBody>
                    <a:bodyPr/>
                    <a:lstStyle/>
                    <a:p>
                      <a:pPr algn="ctr" fontAlgn="b"/>
                      <a:r>
                        <a:rPr lang="en-US" sz="1800" u="none" strike="noStrike" dirty="0">
                          <a:effectLst/>
                        </a:rPr>
                        <a:t>1,220</a:t>
                      </a:r>
                      <a:endParaRPr lang="en-US" sz="1800" b="1" i="0" u="none" strike="noStrike" dirty="0">
                        <a:solidFill>
                          <a:srgbClr val="000000"/>
                        </a:solidFill>
                        <a:effectLst/>
                        <a:latin typeface="Calibri"/>
                      </a:endParaRPr>
                    </a:p>
                  </a:txBody>
                  <a:tcPr/>
                </a:tc>
                <a:tc>
                  <a:txBody>
                    <a:bodyPr/>
                    <a:lstStyle/>
                    <a:p>
                      <a:pPr algn="ctr" fontAlgn="b"/>
                      <a:r>
                        <a:rPr lang="en-US" sz="1800" u="none" strike="noStrike" dirty="0">
                          <a:effectLst/>
                        </a:rPr>
                        <a:t>1,252</a:t>
                      </a:r>
                      <a:endParaRPr lang="en-US" sz="1800" b="1" i="0" u="none" strike="noStrike" dirty="0">
                        <a:solidFill>
                          <a:srgbClr val="000000"/>
                        </a:solidFill>
                        <a:effectLst/>
                        <a:latin typeface="Calibri"/>
                      </a:endParaRPr>
                    </a:p>
                  </a:txBody>
                  <a:tcPr/>
                </a:tc>
                <a:extLst>
                  <a:ext uri="{0D108BD9-81ED-4DB2-BD59-A6C34878D82A}">
                    <a16:rowId xmlns:a16="http://schemas.microsoft.com/office/drawing/2014/main" xmlns="" val="10008"/>
                  </a:ext>
                </a:extLst>
              </a:tr>
            </a:tbl>
          </a:graphicData>
        </a:graphic>
      </p:graphicFrame>
      <p:sp>
        <p:nvSpPr>
          <p:cNvPr id="6" name="TextBox 5"/>
          <p:cNvSpPr txBox="1"/>
          <p:nvPr/>
        </p:nvSpPr>
        <p:spPr>
          <a:xfrm>
            <a:off x="6934200" y="5943600"/>
            <a:ext cx="1015599" cy="338554"/>
          </a:xfrm>
          <a:prstGeom prst="rect">
            <a:avLst/>
          </a:prstGeom>
          <a:noFill/>
        </p:spPr>
        <p:txBody>
          <a:bodyPr wrap="none" rtlCol="0">
            <a:spAutoFit/>
          </a:bodyPr>
          <a:lstStyle/>
          <a:p>
            <a:r>
              <a:rPr lang="en-US" sz="1600" dirty="0" err="1"/>
              <a:t>Contd</a:t>
            </a:r>
            <a:r>
              <a:rPr lang="en-US" sz="1600" dirty="0"/>
              <a:t>…….</a:t>
            </a:r>
          </a:p>
        </p:txBody>
      </p:sp>
      <p:sp>
        <p:nvSpPr>
          <p:cNvPr id="7" name="Slide Number Placeholder 3"/>
          <p:cNvSpPr txBox="1">
            <a:spLocks/>
          </p:cNvSpPr>
          <p:nvPr/>
        </p:nvSpPr>
        <p:spPr>
          <a:xfrm>
            <a:off x="8320088" y="1136"/>
            <a:ext cx="747712" cy="365760"/>
          </a:xfrm>
          <a:prstGeom prst="rect">
            <a:avLst/>
          </a:prstGeom>
        </p:spPr>
        <p:txBody>
          <a:bodyPr vert="horz" anchor="b"/>
          <a:lstStyle>
            <a:defPPr>
              <a:defRPr lang="en-US"/>
            </a:defPPr>
            <a:lvl1pPr marL="0" algn="r" defTabSz="914400" rtl="0" eaLnBrk="1" latinLnBrk="0" hangingPunct="1">
              <a:defRPr kumimoji="0" sz="18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mtClean="0">
                <a:solidFill>
                  <a:schemeClr val="tx1"/>
                </a:solidFill>
              </a:rPr>
              <a:pPr/>
              <a:t>21</a:t>
            </a:fld>
            <a:endParaRPr lang="en-US" dirty="0">
              <a:solidFill>
                <a:schemeClr val="tx1"/>
              </a:solidFill>
            </a:endParaRPr>
          </a:p>
        </p:txBody>
      </p:sp>
    </p:spTree>
    <p:extLst>
      <p:ext uri="{BB962C8B-B14F-4D97-AF65-F5344CB8AC3E}">
        <p14:creationId xmlns:p14="http://schemas.microsoft.com/office/powerpoint/2010/main" val="28469649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47080700"/>
              </p:ext>
            </p:extLst>
          </p:nvPr>
        </p:nvGraphicFramePr>
        <p:xfrm>
          <a:off x="235744" y="366896"/>
          <a:ext cx="8458200" cy="5721926"/>
        </p:xfrm>
        <a:graphic>
          <a:graphicData uri="http://schemas.openxmlformats.org/drawingml/2006/table">
            <a:tbl>
              <a:tblPr firstRow="1" bandRow="1">
                <a:tableStyleId>{5940675A-B579-460E-94D1-54222C63F5DA}</a:tableStyleId>
              </a:tblPr>
              <a:tblGrid>
                <a:gridCol w="2114550">
                  <a:extLst>
                    <a:ext uri="{9D8B030D-6E8A-4147-A177-3AD203B41FA5}">
                      <a16:colId xmlns:a16="http://schemas.microsoft.com/office/drawing/2014/main" xmlns="" val="20000"/>
                    </a:ext>
                  </a:extLst>
                </a:gridCol>
                <a:gridCol w="2114550">
                  <a:extLst>
                    <a:ext uri="{9D8B030D-6E8A-4147-A177-3AD203B41FA5}">
                      <a16:colId xmlns:a16="http://schemas.microsoft.com/office/drawing/2014/main" xmlns="" val="20001"/>
                    </a:ext>
                  </a:extLst>
                </a:gridCol>
                <a:gridCol w="2114550">
                  <a:extLst>
                    <a:ext uri="{9D8B030D-6E8A-4147-A177-3AD203B41FA5}">
                      <a16:colId xmlns:a16="http://schemas.microsoft.com/office/drawing/2014/main" xmlns="" val="20002"/>
                    </a:ext>
                  </a:extLst>
                </a:gridCol>
                <a:gridCol w="2114550">
                  <a:extLst>
                    <a:ext uri="{9D8B030D-6E8A-4147-A177-3AD203B41FA5}">
                      <a16:colId xmlns:a16="http://schemas.microsoft.com/office/drawing/2014/main" xmlns="" val="20003"/>
                    </a:ext>
                  </a:extLst>
                </a:gridCol>
              </a:tblGrid>
              <a:tr h="408709">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800" u="none" strike="noStrike" dirty="0">
                          <a:effectLst/>
                        </a:rPr>
                        <a:t>Name of Country </a:t>
                      </a:r>
                      <a:endParaRPr lang="en-US" sz="1800" b="1" i="0" u="none" strike="noStrike" dirty="0">
                        <a:solidFill>
                          <a:schemeClr val="bg1"/>
                        </a:solidFill>
                        <a:effectLst/>
                        <a:latin typeface="+mn-lt"/>
                      </a:endParaRPr>
                    </a:p>
                  </a:txBody>
                  <a:tcPr/>
                </a:tc>
                <a:tc>
                  <a:txBody>
                    <a:bodyPr/>
                    <a:lstStyle/>
                    <a:p>
                      <a:pPr algn="ctr" fontAlgn="b"/>
                      <a:r>
                        <a:rPr lang="en-US" sz="1800" u="none" strike="noStrike" dirty="0">
                          <a:effectLst/>
                        </a:rPr>
                        <a:t>2013</a:t>
                      </a:r>
                      <a:endParaRPr lang="en-US" sz="1800" b="0" i="0" u="none" strike="noStrike" dirty="0">
                        <a:solidFill>
                          <a:srgbClr val="000000"/>
                        </a:solidFill>
                        <a:effectLst/>
                        <a:latin typeface="Calibri"/>
                      </a:endParaRPr>
                    </a:p>
                  </a:txBody>
                  <a:tcPr/>
                </a:tc>
                <a:tc>
                  <a:txBody>
                    <a:bodyPr/>
                    <a:lstStyle/>
                    <a:p>
                      <a:pPr algn="ctr" fontAlgn="b"/>
                      <a:r>
                        <a:rPr lang="en-US" sz="1800" u="none" strike="noStrike" dirty="0">
                          <a:effectLst/>
                        </a:rPr>
                        <a:t>2014</a:t>
                      </a:r>
                      <a:endParaRPr lang="en-US" sz="1800" b="0" i="0" u="none" strike="noStrike" dirty="0">
                        <a:solidFill>
                          <a:srgbClr val="000000"/>
                        </a:solidFill>
                        <a:effectLst/>
                        <a:latin typeface="Calibri"/>
                      </a:endParaRPr>
                    </a:p>
                  </a:txBody>
                  <a:tcPr/>
                </a:tc>
                <a:tc>
                  <a:txBody>
                    <a:bodyPr/>
                    <a:lstStyle/>
                    <a:p>
                      <a:pPr algn="ctr" fontAlgn="b"/>
                      <a:r>
                        <a:rPr lang="en-US" sz="1800" u="none" strike="noStrike">
                          <a:effectLst/>
                        </a:rPr>
                        <a:t>2015</a:t>
                      </a:r>
                      <a:endParaRPr lang="en-US" sz="1800" b="0" i="0" u="none" strike="noStrike">
                        <a:solidFill>
                          <a:srgbClr val="000000"/>
                        </a:solidFill>
                        <a:effectLst/>
                        <a:latin typeface="Calibri"/>
                      </a:endParaRPr>
                    </a:p>
                  </a:txBody>
                  <a:tcPr/>
                </a:tc>
                <a:extLst>
                  <a:ext uri="{0D108BD9-81ED-4DB2-BD59-A6C34878D82A}">
                    <a16:rowId xmlns:a16="http://schemas.microsoft.com/office/drawing/2014/main" xmlns="" val="10000"/>
                  </a:ext>
                </a:extLst>
              </a:tr>
              <a:tr h="408709">
                <a:tc>
                  <a:txBody>
                    <a:bodyPr/>
                    <a:lstStyle/>
                    <a:p>
                      <a:pPr algn="ctr" fontAlgn="b"/>
                      <a:r>
                        <a:rPr lang="en-US" sz="1800" u="none" strike="noStrike" dirty="0">
                          <a:effectLst/>
                        </a:rPr>
                        <a:t>Guyana </a:t>
                      </a:r>
                      <a:endParaRPr lang="en-US" sz="1800" b="1" i="0" u="none" strike="noStrike" dirty="0">
                        <a:solidFill>
                          <a:srgbClr val="000000"/>
                        </a:solidFill>
                        <a:effectLst/>
                        <a:latin typeface="Calibri"/>
                      </a:endParaRPr>
                    </a:p>
                  </a:txBody>
                  <a:tcPr/>
                </a:tc>
                <a:tc>
                  <a:txBody>
                    <a:bodyPr/>
                    <a:lstStyle/>
                    <a:p>
                      <a:pPr algn="ctr" fontAlgn="b"/>
                      <a:r>
                        <a:rPr lang="en-US" sz="1800" u="none" strike="noStrike" dirty="0">
                          <a:effectLst/>
                        </a:rPr>
                        <a:t>1,026</a:t>
                      </a:r>
                      <a:endParaRPr lang="en-US" sz="1800" b="1" i="0" u="none" strike="noStrike" dirty="0">
                        <a:solidFill>
                          <a:srgbClr val="000000"/>
                        </a:solidFill>
                        <a:effectLst/>
                        <a:latin typeface="Calibri"/>
                      </a:endParaRPr>
                    </a:p>
                  </a:txBody>
                  <a:tcPr/>
                </a:tc>
                <a:tc>
                  <a:txBody>
                    <a:bodyPr/>
                    <a:lstStyle/>
                    <a:p>
                      <a:pPr algn="ctr" fontAlgn="b"/>
                      <a:r>
                        <a:rPr lang="en-US" sz="1800" u="none" strike="noStrike" dirty="0">
                          <a:effectLst/>
                        </a:rPr>
                        <a:t>1,048</a:t>
                      </a:r>
                      <a:endParaRPr lang="en-US" sz="1800" b="1" i="0" u="none" strike="noStrike" dirty="0">
                        <a:solidFill>
                          <a:srgbClr val="000000"/>
                        </a:solidFill>
                        <a:effectLst/>
                        <a:latin typeface="Calibri"/>
                      </a:endParaRPr>
                    </a:p>
                  </a:txBody>
                  <a:tcPr/>
                </a:tc>
                <a:tc>
                  <a:txBody>
                    <a:bodyPr/>
                    <a:lstStyle/>
                    <a:p>
                      <a:pPr algn="ctr" fontAlgn="b"/>
                      <a:r>
                        <a:rPr lang="en-US" sz="1800" u="none" strike="noStrike" dirty="0">
                          <a:effectLst/>
                        </a:rPr>
                        <a:t>1,292</a:t>
                      </a:r>
                      <a:endParaRPr lang="en-US" sz="1800" b="1" i="0" u="none" strike="noStrike" dirty="0">
                        <a:solidFill>
                          <a:srgbClr val="000000"/>
                        </a:solidFill>
                        <a:effectLst/>
                        <a:latin typeface="Calibri"/>
                      </a:endParaRPr>
                    </a:p>
                  </a:txBody>
                  <a:tcPr/>
                </a:tc>
                <a:extLst>
                  <a:ext uri="{0D108BD9-81ED-4DB2-BD59-A6C34878D82A}">
                    <a16:rowId xmlns:a16="http://schemas.microsoft.com/office/drawing/2014/main" xmlns="" val="10001"/>
                  </a:ext>
                </a:extLst>
              </a:tr>
              <a:tr h="408709">
                <a:tc>
                  <a:txBody>
                    <a:bodyPr/>
                    <a:lstStyle/>
                    <a:p>
                      <a:pPr algn="ctr" fontAlgn="b"/>
                      <a:r>
                        <a:rPr lang="en-US" sz="1800" u="none" strike="noStrike" dirty="0">
                          <a:effectLst/>
                        </a:rPr>
                        <a:t>Honduras </a:t>
                      </a:r>
                      <a:endParaRPr lang="en-US" sz="1800" b="0" i="0" u="none" strike="noStrike" dirty="0">
                        <a:solidFill>
                          <a:srgbClr val="000000"/>
                        </a:solidFill>
                        <a:effectLst/>
                        <a:latin typeface="Calibri"/>
                      </a:endParaRPr>
                    </a:p>
                  </a:txBody>
                  <a:tcPr/>
                </a:tc>
                <a:tc>
                  <a:txBody>
                    <a:bodyPr/>
                    <a:lstStyle/>
                    <a:p>
                      <a:pPr algn="ctr" fontAlgn="b"/>
                      <a:r>
                        <a:rPr lang="en-US" sz="1800" u="none" strike="noStrike" dirty="0">
                          <a:effectLst/>
                        </a:rPr>
                        <a:t>863</a:t>
                      </a:r>
                      <a:endParaRPr lang="en-US" sz="1800" b="0" i="0" u="none" strike="noStrike" dirty="0">
                        <a:solidFill>
                          <a:srgbClr val="000000"/>
                        </a:solidFill>
                        <a:effectLst/>
                        <a:latin typeface="Calibri"/>
                      </a:endParaRPr>
                    </a:p>
                  </a:txBody>
                  <a:tcPr/>
                </a:tc>
                <a:tc>
                  <a:txBody>
                    <a:bodyPr/>
                    <a:lstStyle/>
                    <a:p>
                      <a:pPr algn="ctr" fontAlgn="b"/>
                      <a:r>
                        <a:rPr lang="en-US" sz="1800" u="none" strike="noStrike">
                          <a:effectLst/>
                        </a:rPr>
                        <a:t>913</a:t>
                      </a:r>
                      <a:endParaRPr lang="en-US" sz="1800" b="0" i="0" u="none" strike="noStrike">
                        <a:solidFill>
                          <a:srgbClr val="000000"/>
                        </a:solidFill>
                        <a:effectLst/>
                        <a:latin typeface="Calibri"/>
                      </a:endParaRPr>
                    </a:p>
                  </a:txBody>
                  <a:tcPr/>
                </a:tc>
                <a:tc>
                  <a:txBody>
                    <a:bodyPr/>
                    <a:lstStyle/>
                    <a:p>
                      <a:pPr algn="ctr" fontAlgn="b"/>
                      <a:r>
                        <a:rPr lang="en-US" sz="1800" u="none" strike="noStrike" dirty="0">
                          <a:effectLst/>
                        </a:rPr>
                        <a:t>875</a:t>
                      </a:r>
                      <a:endParaRPr lang="en-US" sz="1800" b="0" i="0" u="none" strike="noStrike" dirty="0">
                        <a:solidFill>
                          <a:srgbClr val="000000"/>
                        </a:solidFill>
                        <a:effectLst/>
                        <a:latin typeface="Calibri"/>
                      </a:endParaRPr>
                    </a:p>
                  </a:txBody>
                  <a:tcPr/>
                </a:tc>
                <a:extLst>
                  <a:ext uri="{0D108BD9-81ED-4DB2-BD59-A6C34878D82A}">
                    <a16:rowId xmlns:a16="http://schemas.microsoft.com/office/drawing/2014/main" xmlns="" val="10002"/>
                  </a:ext>
                </a:extLst>
              </a:tr>
              <a:tr h="408709">
                <a:tc>
                  <a:txBody>
                    <a:bodyPr/>
                    <a:lstStyle/>
                    <a:p>
                      <a:pPr algn="ctr" fontAlgn="b"/>
                      <a:r>
                        <a:rPr lang="en-US" sz="1800" u="none" strike="noStrike" dirty="0">
                          <a:effectLst/>
                        </a:rPr>
                        <a:t>India </a:t>
                      </a:r>
                      <a:endParaRPr lang="en-US" sz="1800" b="1" i="1" u="none" strike="noStrike" dirty="0">
                        <a:solidFill>
                          <a:srgbClr val="000000"/>
                        </a:solidFill>
                        <a:effectLst/>
                        <a:latin typeface="Calibri"/>
                      </a:endParaRPr>
                    </a:p>
                  </a:txBody>
                  <a:tcPr>
                    <a:solidFill>
                      <a:srgbClr val="FFFF00"/>
                    </a:solidFill>
                  </a:tcPr>
                </a:tc>
                <a:tc>
                  <a:txBody>
                    <a:bodyPr/>
                    <a:lstStyle/>
                    <a:p>
                      <a:pPr algn="ctr" fontAlgn="b"/>
                      <a:r>
                        <a:rPr lang="en-US" sz="1800" u="none" strike="noStrike" dirty="0">
                          <a:effectLst/>
                        </a:rPr>
                        <a:t>1,051</a:t>
                      </a:r>
                      <a:endParaRPr lang="en-US" sz="1800" b="1" i="1" u="none" strike="noStrike" dirty="0">
                        <a:solidFill>
                          <a:srgbClr val="000000"/>
                        </a:solidFill>
                        <a:effectLst/>
                        <a:latin typeface="Calibri"/>
                      </a:endParaRPr>
                    </a:p>
                  </a:txBody>
                  <a:tcPr>
                    <a:solidFill>
                      <a:srgbClr val="FFFF00"/>
                    </a:solidFill>
                  </a:tcPr>
                </a:tc>
                <a:tc>
                  <a:txBody>
                    <a:bodyPr/>
                    <a:lstStyle/>
                    <a:p>
                      <a:pPr algn="ctr" fontAlgn="b"/>
                      <a:r>
                        <a:rPr lang="en-US" sz="1800" u="none" strike="noStrike" dirty="0">
                          <a:effectLst/>
                        </a:rPr>
                        <a:t>1,100</a:t>
                      </a:r>
                      <a:endParaRPr lang="en-US" sz="1800" b="1" i="1" u="none" strike="noStrike" dirty="0">
                        <a:solidFill>
                          <a:srgbClr val="000000"/>
                        </a:solidFill>
                        <a:effectLst/>
                        <a:latin typeface="Calibri"/>
                      </a:endParaRPr>
                    </a:p>
                  </a:txBody>
                  <a:tcPr>
                    <a:solidFill>
                      <a:srgbClr val="FFFF00"/>
                    </a:solidFill>
                  </a:tcPr>
                </a:tc>
                <a:tc>
                  <a:txBody>
                    <a:bodyPr/>
                    <a:lstStyle/>
                    <a:p>
                      <a:pPr algn="ctr" fontAlgn="b"/>
                      <a:r>
                        <a:rPr lang="en-US" sz="1800" u="none" strike="noStrike" dirty="0">
                          <a:effectLst/>
                        </a:rPr>
                        <a:t>1,178</a:t>
                      </a:r>
                      <a:endParaRPr lang="en-US" sz="1800" b="1" i="1" u="none" strike="noStrike" dirty="0">
                        <a:solidFill>
                          <a:srgbClr val="000000"/>
                        </a:solidFill>
                        <a:effectLst/>
                        <a:latin typeface="Calibri"/>
                      </a:endParaRPr>
                    </a:p>
                  </a:txBody>
                  <a:tcPr>
                    <a:solidFill>
                      <a:srgbClr val="FFFF00"/>
                    </a:solidFill>
                  </a:tcPr>
                </a:tc>
                <a:extLst>
                  <a:ext uri="{0D108BD9-81ED-4DB2-BD59-A6C34878D82A}">
                    <a16:rowId xmlns:a16="http://schemas.microsoft.com/office/drawing/2014/main" xmlns="" val="10003"/>
                  </a:ext>
                </a:extLst>
              </a:tr>
              <a:tr h="408709">
                <a:tc>
                  <a:txBody>
                    <a:bodyPr/>
                    <a:lstStyle/>
                    <a:p>
                      <a:pPr algn="ctr" fontAlgn="b"/>
                      <a:r>
                        <a:rPr lang="en-US" sz="1800" u="none" strike="noStrike" dirty="0">
                          <a:effectLst/>
                        </a:rPr>
                        <a:t>Indonesia </a:t>
                      </a:r>
                      <a:endParaRPr lang="en-US" sz="1800" b="1" i="0" u="none" strike="noStrike" dirty="0">
                        <a:solidFill>
                          <a:srgbClr val="000000"/>
                        </a:solidFill>
                        <a:effectLst/>
                        <a:latin typeface="Calibri"/>
                      </a:endParaRPr>
                    </a:p>
                  </a:txBody>
                  <a:tcPr/>
                </a:tc>
                <a:tc>
                  <a:txBody>
                    <a:bodyPr/>
                    <a:lstStyle/>
                    <a:p>
                      <a:pPr algn="ctr" fontAlgn="b"/>
                      <a:r>
                        <a:rPr lang="en-US" sz="1800" u="none" strike="noStrike" dirty="0">
                          <a:effectLst/>
                        </a:rPr>
                        <a:t>1,231</a:t>
                      </a:r>
                      <a:endParaRPr lang="en-US" sz="1800" b="1" i="0" u="none" strike="noStrike" dirty="0">
                        <a:solidFill>
                          <a:srgbClr val="000000"/>
                        </a:solidFill>
                        <a:effectLst/>
                        <a:latin typeface="Calibri"/>
                      </a:endParaRPr>
                    </a:p>
                  </a:txBody>
                  <a:tcPr/>
                </a:tc>
                <a:tc>
                  <a:txBody>
                    <a:bodyPr/>
                    <a:lstStyle/>
                    <a:p>
                      <a:pPr algn="ctr" fontAlgn="b"/>
                      <a:r>
                        <a:rPr lang="en-US" sz="1800" u="none" strike="noStrike" dirty="0">
                          <a:effectLst/>
                        </a:rPr>
                        <a:t>1,277</a:t>
                      </a:r>
                      <a:endParaRPr lang="en-US" sz="1800" b="1" i="0" u="none" strike="noStrike" dirty="0">
                        <a:solidFill>
                          <a:srgbClr val="000000"/>
                        </a:solidFill>
                        <a:effectLst/>
                        <a:latin typeface="Calibri"/>
                      </a:endParaRPr>
                    </a:p>
                  </a:txBody>
                  <a:tcPr/>
                </a:tc>
                <a:tc>
                  <a:txBody>
                    <a:bodyPr/>
                    <a:lstStyle/>
                    <a:p>
                      <a:pPr algn="ctr" fontAlgn="b"/>
                      <a:r>
                        <a:rPr lang="en-US" sz="1800" u="none" strike="noStrike" dirty="0">
                          <a:effectLst/>
                        </a:rPr>
                        <a:t>1,317</a:t>
                      </a:r>
                      <a:endParaRPr lang="en-US" sz="1800" b="1" i="0" u="none" strike="noStrike" dirty="0">
                        <a:solidFill>
                          <a:srgbClr val="000000"/>
                        </a:solidFill>
                        <a:effectLst/>
                        <a:latin typeface="Calibri"/>
                      </a:endParaRPr>
                    </a:p>
                  </a:txBody>
                  <a:tcPr/>
                </a:tc>
                <a:extLst>
                  <a:ext uri="{0D108BD9-81ED-4DB2-BD59-A6C34878D82A}">
                    <a16:rowId xmlns:a16="http://schemas.microsoft.com/office/drawing/2014/main" xmlns="" val="10004"/>
                  </a:ext>
                </a:extLst>
              </a:tr>
              <a:tr h="408709">
                <a:tc>
                  <a:txBody>
                    <a:bodyPr/>
                    <a:lstStyle/>
                    <a:p>
                      <a:pPr algn="ctr" fontAlgn="b"/>
                      <a:r>
                        <a:rPr lang="en-US" sz="1800" u="none" strike="noStrike">
                          <a:effectLst/>
                        </a:rPr>
                        <a:t>Kenya </a:t>
                      </a:r>
                      <a:endParaRPr lang="en-US" sz="1800" b="0" i="0" u="none" strike="noStrike">
                        <a:solidFill>
                          <a:srgbClr val="000000"/>
                        </a:solidFill>
                        <a:effectLst/>
                        <a:latin typeface="Calibri"/>
                      </a:endParaRPr>
                    </a:p>
                  </a:txBody>
                  <a:tcPr/>
                </a:tc>
                <a:tc>
                  <a:txBody>
                    <a:bodyPr/>
                    <a:lstStyle/>
                    <a:p>
                      <a:pPr algn="ctr" fontAlgn="b"/>
                      <a:r>
                        <a:rPr lang="en-US" sz="1800" u="none" strike="noStrike">
                          <a:effectLst/>
                        </a:rPr>
                        <a:t>453</a:t>
                      </a:r>
                      <a:endParaRPr lang="en-US" sz="1800" b="0" i="0" u="none" strike="noStrike">
                        <a:solidFill>
                          <a:srgbClr val="000000"/>
                        </a:solidFill>
                        <a:effectLst/>
                        <a:latin typeface="Calibri"/>
                      </a:endParaRPr>
                    </a:p>
                  </a:txBody>
                  <a:tcPr/>
                </a:tc>
                <a:tc>
                  <a:txBody>
                    <a:bodyPr/>
                    <a:lstStyle/>
                    <a:p>
                      <a:pPr algn="ctr" fontAlgn="b"/>
                      <a:r>
                        <a:rPr lang="en-US" sz="1800" u="none" strike="noStrike" dirty="0">
                          <a:effectLst/>
                        </a:rPr>
                        <a:t>469</a:t>
                      </a:r>
                      <a:endParaRPr lang="en-US" sz="1800" b="0" i="0" u="none" strike="noStrike" dirty="0">
                        <a:solidFill>
                          <a:srgbClr val="000000"/>
                        </a:solidFill>
                        <a:effectLst/>
                        <a:latin typeface="Calibri"/>
                      </a:endParaRPr>
                    </a:p>
                  </a:txBody>
                  <a:tcPr/>
                </a:tc>
                <a:tc>
                  <a:txBody>
                    <a:bodyPr/>
                    <a:lstStyle/>
                    <a:p>
                      <a:pPr algn="ctr" fontAlgn="b"/>
                      <a:r>
                        <a:rPr lang="en-US" sz="1800" u="none" strike="noStrike" dirty="0">
                          <a:effectLst/>
                        </a:rPr>
                        <a:t>474</a:t>
                      </a:r>
                      <a:endParaRPr lang="en-US" sz="1800" b="0" i="0" u="none" strike="noStrike" dirty="0">
                        <a:solidFill>
                          <a:srgbClr val="000000"/>
                        </a:solidFill>
                        <a:effectLst/>
                        <a:latin typeface="Calibri"/>
                      </a:endParaRPr>
                    </a:p>
                  </a:txBody>
                  <a:tcPr/>
                </a:tc>
                <a:extLst>
                  <a:ext uri="{0D108BD9-81ED-4DB2-BD59-A6C34878D82A}">
                    <a16:rowId xmlns:a16="http://schemas.microsoft.com/office/drawing/2014/main" xmlns="" val="10005"/>
                  </a:ext>
                </a:extLst>
              </a:tr>
              <a:tr h="408709">
                <a:tc>
                  <a:txBody>
                    <a:bodyPr/>
                    <a:lstStyle/>
                    <a:p>
                      <a:pPr algn="ctr" fontAlgn="b"/>
                      <a:r>
                        <a:rPr lang="en-US" sz="1800" u="none" strike="noStrike" dirty="0">
                          <a:effectLst/>
                        </a:rPr>
                        <a:t>Morocco </a:t>
                      </a:r>
                      <a:endParaRPr lang="en-US" sz="1800" b="1" i="0" u="none" strike="noStrike" dirty="0">
                        <a:solidFill>
                          <a:srgbClr val="000000"/>
                        </a:solidFill>
                        <a:effectLst/>
                        <a:latin typeface="Calibri"/>
                      </a:endParaRPr>
                    </a:p>
                  </a:txBody>
                  <a:tcPr/>
                </a:tc>
                <a:tc>
                  <a:txBody>
                    <a:bodyPr/>
                    <a:lstStyle/>
                    <a:p>
                      <a:pPr algn="ctr" fontAlgn="b"/>
                      <a:r>
                        <a:rPr lang="en-US" sz="1800" u="none" strike="noStrike" dirty="0">
                          <a:effectLst/>
                        </a:rPr>
                        <a:t>1,613</a:t>
                      </a:r>
                      <a:endParaRPr lang="en-US" sz="1800" b="1" i="0" u="none" strike="noStrike" dirty="0">
                        <a:solidFill>
                          <a:srgbClr val="000000"/>
                        </a:solidFill>
                        <a:effectLst/>
                        <a:latin typeface="Calibri"/>
                      </a:endParaRPr>
                    </a:p>
                  </a:txBody>
                  <a:tcPr/>
                </a:tc>
                <a:tc>
                  <a:txBody>
                    <a:bodyPr/>
                    <a:lstStyle/>
                    <a:p>
                      <a:pPr algn="ctr" fontAlgn="b"/>
                      <a:r>
                        <a:rPr lang="en-US" sz="1800" u="none" strike="noStrike" dirty="0">
                          <a:effectLst/>
                        </a:rPr>
                        <a:t>1,639</a:t>
                      </a:r>
                      <a:endParaRPr lang="en-US" sz="1800" b="1" i="0" u="none" strike="noStrike" dirty="0">
                        <a:solidFill>
                          <a:srgbClr val="000000"/>
                        </a:solidFill>
                        <a:effectLst/>
                        <a:latin typeface="Calibri"/>
                      </a:endParaRPr>
                    </a:p>
                  </a:txBody>
                  <a:tcPr/>
                </a:tc>
                <a:tc>
                  <a:txBody>
                    <a:bodyPr/>
                    <a:lstStyle/>
                    <a:p>
                      <a:pPr algn="ctr" fontAlgn="b"/>
                      <a:r>
                        <a:rPr lang="en-US" sz="1800" u="none" strike="noStrike" dirty="0">
                          <a:effectLst/>
                        </a:rPr>
                        <a:t>1,672</a:t>
                      </a:r>
                      <a:endParaRPr lang="en-US" sz="1800" b="1" i="0" u="none" strike="noStrike" dirty="0">
                        <a:solidFill>
                          <a:srgbClr val="000000"/>
                        </a:solidFill>
                        <a:effectLst/>
                        <a:latin typeface="Calibri"/>
                      </a:endParaRPr>
                    </a:p>
                  </a:txBody>
                  <a:tcPr/>
                </a:tc>
                <a:extLst>
                  <a:ext uri="{0D108BD9-81ED-4DB2-BD59-A6C34878D82A}">
                    <a16:rowId xmlns:a16="http://schemas.microsoft.com/office/drawing/2014/main" xmlns="" val="10006"/>
                  </a:ext>
                </a:extLst>
              </a:tr>
              <a:tr h="408709">
                <a:tc>
                  <a:txBody>
                    <a:bodyPr/>
                    <a:lstStyle/>
                    <a:p>
                      <a:pPr algn="ctr" fontAlgn="b"/>
                      <a:r>
                        <a:rPr lang="en-US" sz="1800" u="none" strike="noStrike" dirty="0">
                          <a:effectLst/>
                        </a:rPr>
                        <a:t>Nicaragua </a:t>
                      </a:r>
                      <a:endParaRPr lang="en-US" sz="1800" b="0" i="0" u="none" strike="noStrike" dirty="0">
                        <a:solidFill>
                          <a:srgbClr val="000000"/>
                        </a:solidFill>
                        <a:effectLst/>
                        <a:latin typeface="Calibri"/>
                      </a:endParaRPr>
                    </a:p>
                  </a:txBody>
                  <a:tcPr/>
                </a:tc>
                <a:tc>
                  <a:txBody>
                    <a:bodyPr/>
                    <a:lstStyle/>
                    <a:p>
                      <a:pPr algn="ctr" fontAlgn="b"/>
                      <a:r>
                        <a:rPr lang="en-US" sz="1800" u="none" strike="noStrike" dirty="0">
                          <a:effectLst/>
                        </a:rPr>
                        <a:t>651</a:t>
                      </a:r>
                      <a:endParaRPr lang="en-US" sz="1800" b="0" i="0" u="none" strike="noStrike" dirty="0">
                        <a:solidFill>
                          <a:srgbClr val="000000"/>
                        </a:solidFill>
                        <a:effectLst/>
                        <a:latin typeface="Calibri"/>
                      </a:endParaRPr>
                    </a:p>
                  </a:txBody>
                  <a:tcPr/>
                </a:tc>
                <a:tc>
                  <a:txBody>
                    <a:bodyPr/>
                    <a:lstStyle/>
                    <a:p>
                      <a:pPr algn="ctr" fontAlgn="b"/>
                      <a:r>
                        <a:rPr lang="en-US" sz="1800" u="none" strike="noStrike" dirty="0">
                          <a:effectLst/>
                        </a:rPr>
                        <a:t>683</a:t>
                      </a:r>
                      <a:endParaRPr lang="en-US" sz="1800" b="0" i="0" u="none" strike="noStrike" dirty="0">
                        <a:solidFill>
                          <a:srgbClr val="000000"/>
                        </a:solidFill>
                        <a:effectLst/>
                        <a:latin typeface="Calibri"/>
                      </a:endParaRPr>
                    </a:p>
                  </a:txBody>
                  <a:tcPr/>
                </a:tc>
                <a:tc>
                  <a:txBody>
                    <a:bodyPr/>
                    <a:lstStyle/>
                    <a:p>
                      <a:pPr algn="ctr" fontAlgn="b"/>
                      <a:r>
                        <a:rPr lang="en-US" sz="1800" u="none" strike="noStrike" dirty="0">
                          <a:effectLst/>
                        </a:rPr>
                        <a:t>726</a:t>
                      </a:r>
                      <a:endParaRPr lang="en-US" sz="1800" b="0" i="0" u="none" strike="noStrike" dirty="0">
                        <a:solidFill>
                          <a:srgbClr val="000000"/>
                        </a:solidFill>
                        <a:effectLst/>
                        <a:latin typeface="Calibri"/>
                      </a:endParaRPr>
                    </a:p>
                  </a:txBody>
                  <a:tcPr/>
                </a:tc>
                <a:extLst>
                  <a:ext uri="{0D108BD9-81ED-4DB2-BD59-A6C34878D82A}">
                    <a16:rowId xmlns:a16="http://schemas.microsoft.com/office/drawing/2014/main" xmlns="" val="10007"/>
                  </a:ext>
                </a:extLst>
              </a:tr>
              <a:tr h="408709">
                <a:tc>
                  <a:txBody>
                    <a:bodyPr/>
                    <a:lstStyle/>
                    <a:p>
                      <a:pPr algn="ctr" fontAlgn="b"/>
                      <a:r>
                        <a:rPr lang="en-US" sz="1800" u="none" strike="noStrike">
                          <a:effectLst/>
                        </a:rPr>
                        <a:t>Nigeria </a:t>
                      </a:r>
                      <a:endParaRPr lang="en-US" sz="1800" b="0" i="0" u="none" strike="noStrike">
                        <a:solidFill>
                          <a:srgbClr val="000000"/>
                        </a:solidFill>
                        <a:effectLst/>
                        <a:latin typeface="Calibri"/>
                      </a:endParaRPr>
                    </a:p>
                  </a:txBody>
                  <a:tcPr/>
                </a:tc>
                <a:tc>
                  <a:txBody>
                    <a:bodyPr/>
                    <a:lstStyle/>
                    <a:p>
                      <a:pPr algn="ctr" fontAlgn="b"/>
                      <a:r>
                        <a:rPr lang="en-US" sz="1800" u="none" strike="noStrike">
                          <a:effectLst/>
                        </a:rPr>
                        <a:t>611</a:t>
                      </a:r>
                      <a:endParaRPr lang="en-US" sz="1800" b="0" i="0" u="none" strike="noStrike">
                        <a:solidFill>
                          <a:srgbClr val="000000"/>
                        </a:solidFill>
                        <a:effectLst/>
                        <a:latin typeface="Calibri"/>
                      </a:endParaRPr>
                    </a:p>
                  </a:txBody>
                  <a:tcPr/>
                </a:tc>
                <a:tc>
                  <a:txBody>
                    <a:bodyPr/>
                    <a:lstStyle/>
                    <a:p>
                      <a:pPr algn="ctr" fontAlgn="b"/>
                      <a:r>
                        <a:rPr lang="en-US" sz="1800" u="none" strike="noStrike" dirty="0">
                          <a:effectLst/>
                        </a:rPr>
                        <a:t>642</a:t>
                      </a:r>
                      <a:endParaRPr lang="en-US" sz="1800" b="0" i="0" u="none" strike="noStrike" dirty="0">
                        <a:solidFill>
                          <a:srgbClr val="000000"/>
                        </a:solidFill>
                        <a:effectLst/>
                        <a:latin typeface="Calibri"/>
                      </a:endParaRPr>
                    </a:p>
                  </a:txBody>
                  <a:tcPr/>
                </a:tc>
                <a:tc>
                  <a:txBody>
                    <a:bodyPr/>
                    <a:lstStyle/>
                    <a:p>
                      <a:pPr algn="ctr" fontAlgn="b"/>
                      <a:r>
                        <a:rPr lang="en-US" sz="1800" u="none" strike="noStrike" dirty="0">
                          <a:effectLst/>
                        </a:rPr>
                        <a:t>643</a:t>
                      </a:r>
                      <a:endParaRPr lang="en-US" sz="1800" b="0" i="0" u="none" strike="noStrike" dirty="0">
                        <a:solidFill>
                          <a:srgbClr val="000000"/>
                        </a:solidFill>
                        <a:effectLst/>
                        <a:latin typeface="Calibri"/>
                      </a:endParaRPr>
                    </a:p>
                  </a:txBody>
                  <a:tcPr/>
                </a:tc>
                <a:extLst>
                  <a:ext uri="{0D108BD9-81ED-4DB2-BD59-A6C34878D82A}">
                    <a16:rowId xmlns:a16="http://schemas.microsoft.com/office/drawing/2014/main" xmlns="" val="10008"/>
                  </a:ext>
                </a:extLst>
              </a:tr>
              <a:tr h="408709">
                <a:tc>
                  <a:txBody>
                    <a:bodyPr/>
                    <a:lstStyle/>
                    <a:p>
                      <a:pPr algn="ctr" fontAlgn="b"/>
                      <a:r>
                        <a:rPr lang="en-US" sz="1800" u="none" strike="noStrike" dirty="0">
                          <a:effectLst/>
                        </a:rPr>
                        <a:t>Pakistan </a:t>
                      </a:r>
                      <a:endParaRPr lang="en-US" sz="1800" b="0" i="0" u="none" strike="noStrike" dirty="0">
                        <a:solidFill>
                          <a:srgbClr val="000000"/>
                        </a:solidFill>
                        <a:effectLst/>
                        <a:latin typeface="Calibri"/>
                      </a:endParaRPr>
                    </a:p>
                  </a:txBody>
                  <a:tcPr/>
                </a:tc>
                <a:tc>
                  <a:txBody>
                    <a:bodyPr/>
                    <a:lstStyle/>
                    <a:p>
                      <a:pPr algn="ctr" fontAlgn="b"/>
                      <a:r>
                        <a:rPr lang="en-US" sz="1800" u="none" strike="noStrike">
                          <a:effectLst/>
                        </a:rPr>
                        <a:t>657</a:t>
                      </a:r>
                      <a:endParaRPr lang="en-US" sz="1800" b="0" i="0" u="none" strike="noStrike">
                        <a:solidFill>
                          <a:srgbClr val="000000"/>
                        </a:solidFill>
                        <a:effectLst/>
                        <a:latin typeface="Calibri"/>
                      </a:endParaRPr>
                    </a:p>
                  </a:txBody>
                  <a:tcPr/>
                </a:tc>
                <a:tc>
                  <a:txBody>
                    <a:bodyPr/>
                    <a:lstStyle/>
                    <a:p>
                      <a:pPr algn="ctr" fontAlgn="b"/>
                      <a:r>
                        <a:rPr lang="en-US" sz="1800" u="none" strike="noStrike">
                          <a:effectLst/>
                        </a:rPr>
                        <a:t>654</a:t>
                      </a:r>
                      <a:endParaRPr lang="en-US" sz="1800" b="0" i="0" u="none" strike="noStrike">
                        <a:solidFill>
                          <a:srgbClr val="000000"/>
                        </a:solidFill>
                        <a:effectLst/>
                        <a:latin typeface="Calibri"/>
                      </a:endParaRPr>
                    </a:p>
                  </a:txBody>
                  <a:tcPr/>
                </a:tc>
                <a:tc>
                  <a:txBody>
                    <a:bodyPr/>
                    <a:lstStyle/>
                    <a:p>
                      <a:pPr algn="ctr" fontAlgn="b"/>
                      <a:r>
                        <a:rPr lang="en-US" sz="1800" u="none" strike="noStrike" dirty="0">
                          <a:effectLst/>
                        </a:rPr>
                        <a:t>673</a:t>
                      </a:r>
                      <a:endParaRPr lang="en-US" sz="1800" b="0" i="0" u="none" strike="noStrike" dirty="0">
                        <a:solidFill>
                          <a:srgbClr val="000000"/>
                        </a:solidFill>
                        <a:effectLst/>
                        <a:latin typeface="Calibri"/>
                      </a:endParaRPr>
                    </a:p>
                  </a:txBody>
                  <a:tcPr/>
                </a:tc>
                <a:extLst>
                  <a:ext uri="{0D108BD9-81ED-4DB2-BD59-A6C34878D82A}">
                    <a16:rowId xmlns:a16="http://schemas.microsoft.com/office/drawing/2014/main" xmlns="" val="10009"/>
                  </a:ext>
                </a:extLst>
              </a:tr>
              <a:tr h="408709">
                <a:tc>
                  <a:txBody>
                    <a:bodyPr/>
                    <a:lstStyle/>
                    <a:p>
                      <a:pPr algn="ctr" fontAlgn="b"/>
                      <a:r>
                        <a:rPr lang="en-US" sz="1800" u="none" strike="noStrike" dirty="0">
                          <a:effectLst/>
                        </a:rPr>
                        <a:t>Philippines </a:t>
                      </a:r>
                      <a:endParaRPr lang="en-US" sz="1800" b="1" i="0" u="none" strike="noStrike" dirty="0">
                        <a:solidFill>
                          <a:srgbClr val="000000"/>
                        </a:solidFill>
                        <a:effectLst/>
                        <a:latin typeface="Calibri"/>
                      </a:endParaRPr>
                    </a:p>
                  </a:txBody>
                  <a:tcPr/>
                </a:tc>
                <a:tc>
                  <a:txBody>
                    <a:bodyPr/>
                    <a:lstStyle/>
                    <a:p>
                      <a:pPr algn="ctr" fontAlgn="b"/>
                      <a:r>
                        <a:rPr lang="en-US" sz="1800" u="none" strike="noStrike" dirty="0">
                          <a:effectLst/>
                        </a:rPr>
                        <a:t>1,291</a:t>
                      </a:r>
                      <a:endParaRPr lang="en-US" sz="1800" b="1" i="0" u="none" strike="noStrike" dirty="0">
                        <a:solidFill>
                          <a:srgbClr val="000000"/>
                        </a:solidFill>
                        <a:effectLst/>
                        <a:latin typeface="Calibri"/>
                      </a:endParaRPr>
                    </a:p>
                  </a:txBody>
                  <a:tcPr/>
                </a:tc>
                <a:tc>
                  <a:txBody>
                    <a:bodyPr/>
                    <a:lstStyle/>
                    <a:p>
                      <a:pPr algn="ctr" fontAlgn="b"/>
                      <a:r>
                        <a:rPr lang="en-US" sz="1800" u="none" strike="noStrike" dirty="0">
                          <a:effectLst/>
                        </a:rPr>
                        <a:t>1,376</a:t>
                      </a:r>
                      <a:endParaRPr lang="en-US" sz="1800" b="1" i="0" u="none" strike="noStrike" dirty="0">
                        <a:solidFill>
                          <a:srgbClr val="000000"/>
                        </a:solidFill>
                        <a:effectLst/>
                        <a:latin typeface="Calibri"/>
                      </a:endParaRPr>
                    </a:p>
                  </a:txBody>
                  <a:tcPr/>
                </a:tc>
                <a:tc>
                  <a:txBody>
                    <a:bodyPr/>
                    <a:lstStyle/>
                    <a:p>
                      <a:pPr algn="ctr" fontAlgn="b"/>
                      <a:r>
                        <a:rPr lang="en-US" sz="1800" u="none" strike="noStrike" dirty="0">
                          <a:effectLst/>
                        </a:rPr>
                        <a:t>1,421</a:t>
                      </a:r>
                      <a:endParaRPr lang="en-US" sz="1800" b="1" i="0" u="none" strike="noStrike" dirty="0">
                        <a:solidFill>
                          <a:srgbClr val="000000"/>
                        </a:solidFill>
                        <a:effectLst/>
                        <a:latin typeface="Calibri"/>
                      </a:endParaRPr>
                    </a:p>
                  </a:txBody>
                  <a:tcPr/>
                </a:tc>
                <a:extLst>
                  <a:ext uri="{0D108BD9-81ED-4DB2-BD59-A6C34878D82A}">
                    <a16:rowId xmlns:a16="http://schemas.microsoft.com/office/drawing/2014/main" xmlns="" val="10010"/>
                  </a:ext>
                </a:extLst>
              </a:tr>
              <a:tr h="408709">
                <a:tc>
                  <a:txBody>
                    <a:bodyPr/>
                    <a:lstStyle/>
                    <a:p>
                      <a:pPr algn="ctr" fontAlgn="b"/>
                      <a:r>
                        <a:rPr lang="en-US" sz="1800" u="none" strike="noStrike">
                          <a:effectLst/>
                        </a:rPr>
                        <a:t>Senegal </a:t>
                      </a:r>
                      <a:endParaRPr lang="en-US" sz="1800" b="0" i="0" u="none" strike="noStrike">
                        <a:solidFill>
                          <a:srgbClr val="000000"/>
                        </a:solidFill>
                        <a:effectLst/>
                        <a:latin typeface="Calibri"/>
                      </a:endParaRPr>
                    </a:p>
                  </a:txBody>
                  <a:tcPr/>
                </a:tc>
                <a:tc>
                  <a:txBody>
                    <a:bodyPr/>
                    <a:lstStyle/>
                    <a:p>
                      <a:pPr algn="ctr" fontAlgn="b"/>
                      <a:r>
                        <a:rPr lang="en-US" sz="1800" u="none" strike="noStrike" dirty="0">
                          <a:effectLst/>
                        </a:rPr>
                        <a:t>867</a:t>
                      </a:r>
                      <a:endParaRPr lang="en-US" sz="1800" b="0" i="0" u="none" strike="noStrike" dirty="0">
                        <a:solidFill>
                          <a:srgbClr val="000000"/>
                        </a:solidFill>
                        <a:effectLst/>
                        <a:latin typeface="Calibri"/>
                      </a:endParaRPr>
                    </a:p>
                  </a:txBody>
                  <a:tcPr/>
                </a:tc>
                <a:tc>
                  <a:txBody>
                    <a:bodyPr/>
                    <a:lstStyle/>
                    <a:p>
                      <a:pPr algn="ctr" fontAlgn="b"/>
                      <a:r>
                        <a:rPr lang="en-US" sz="1800" u="none" strike="noStrike">
                          <a:effectLst/>
                        </a:rPr>
                        <a:t>886</a:t>
                      </a:r>
                      <a:endParaRPr lang="en-US" sz="1800" b="0" i="0" u="none" strike="noStrike">
                        <a:solidFill>
                          <a:srgbClr val="000000"/>
                        </a:solidFill>
                        <a:effectLst/>
                        <a:latin typeface="Calibri"/>
                      </a:endParaRPr>
                    </a:p>
                  </a:txBody>
                  <a:tcPr/>
                </a:tc>
                <a:tc>
                  <a:txBody>
                    <a:bodyPr/>
                    <a:lstStyle/>
                    <a:p>
                      <a:pPr algn="ctr" fontAlgn="b"/>
                      <a:r>
                        <a:rPr lang="en-US" sz="1800" u="none" strike="noStrike" dirty="0">
                          <a:effectLst/>
                        </a:rPr>
                        <a:t>909</a:t>
                      </a:r>
                      <a:endParaRPr lang="en-US" sz="1800" b="0" i="0" u="none" strike="noStrike" dirty="0">
                        <a:solidFill>
                          <a:srgbClr val="000000"/>
                        </a:solidFill>
                        <a:effectLst/>
                        <a:latin typeface="Calibri"/>
                      </a:endParaRPr>
                    </a:p>
                  </a:txBody>
                  <a:tcPr/>
                </a:tc>
                <a:extLst>
                  <a:ext uri="{0D108BD9-81ED-4DB2-BD59-A6C34878D82A}">
                    <a16:rowId xmlns:a16="http://schemas.microsoft.com/office/drawing/2014/main" xmlns="" val="10011"/>
                  </a:ext>
                </a:extLst>
              </a:tr>
              <a:tr h="408709">
                <a:tc>
                  <a:txBody>
                    <a:bodyPr/>
                    <a:lstStyle/>
                    <a:p>
                      <a:pPr algn="ctr" fontAlgn="b"/>
                      <a:r>
                        <a:rPr lang="en-US" sz="1800" u="none" strike="noStrike" dirty="0">
                          <a:effectLst/>
                        </a:rPr>
                        <a:t>Sri Lanka </a:t>
                      </a:r>
                      <a:endParaRPr lang="en-US" sz="1800" b="1" i="0" u="none" strike="noStrike" dirty="0">
                        <a:solidFill>
                          <a:srgbClr val="000000"/>
                        </a:solidFill>
                        <a:effectLst/>
                        <a:latin typeface="Calibri"/>
                      </a:endParaRPr>
                    </a:p>
                  </a:txBody>
                  <a:tcPr/>
                </a:tc>
                <a:tc>
                  <a:txBody>
                    <a:bodyPr/>
                    <a:lstStyle/>
                    <a:p>
                      <a:pPr algn="ctr" fontAlgn="b"/>
                      <a:r>
                        <a:rPr lang="en-US" sz="1800" u="none" strike="noStrike" dirty="0">
                          <a:effectLst/>
                        </a:rPr>
                        <a:t>1,318</a:t>
                      </a:r>
                      <a:endParaRPr lang="en-US" sz="1800" b="1" i="0" u="none" strike="noStrike" dirty="0">
                        <a:solidFill>
                          <a:srgbClr val="000000"/>
                        </a:solidFill>
                        <a:effectLst/>
                        <a:latin typeface="Calibri"/>
                      </a:endParaRPr>
                    </a:p>
                  </a:txBody>
                  <a:tcPr/>
                </a:tc>
                <a:tc>
                  <a:txBody>
                    <a:bodyPr/>
                    <a:lstStyle/>
                    <a:p>
                      <a:pPr algn="ctr" fontAlgn="b"/>
                      <a:r>
                        <a:rPr lang="en-US" sz="1800" u="none" strike="noStrike" dirty="0">
                          <a:effectLst/>
                        </a:rPr>
                        <a:t>1,282</a:t>
                      </a:r>
                      <a:endParaRPr lang="en-US" sz="1800" b="1" i="0" u="none" strike="noStrike" dirty="0">
                        <a:solidFill>
                          <a:srgbClr val="000000"/>
                        </a:solidFill>
                        <a:effectLst/>
                        <a:latin typeface="Calibri"/>
                      </a:endParaRPr>
                    </a:p>
                  </a:txBody>
                  <a:tcPr/>
                </a:tc>
                <a:tc>
                  <a:txBody>
                    <a:bodyPr/>
                    <a:lstStyle/>
                    <a:p>
                      <a:pPr algn="ctr" fontAlgn="b"/>
                      <a:r>
                        <a:rPr lang="en-US" sz="1800" u="none" strike="noStrike" dirty="0">
                          <a:effectLst/>
                        </a:rPr>
                        <a:t>1,367</a:t>
                      </a:r>
                      <a:endParaRPr lang="en-US" sz="1800" b="1" i="0" u="none" strike="noStrike" dirty="0">
                        <a:solidFill>
                          <a:srgbClr val="000000"/>
                        </a:solidFill>
                        <a:effectLst/>
                        <a:latin typeface="Calibri"/>
                      </a:endParaRPr>
                    </a:p>
                  </a:txBody>
                  <a:tcPr/>
                </a:tc>
                <a:extLst>
                  <a:ext uri="{0D108BD9-81ED-4DB2-BD59-A6C34878D82A}">
                    <a16:rowId xmlns:a16="http://schemas.microsoft.com/office/drawing/2014/main" xmlns="" val="10012"/>
                  </a:ext>
                </a:extLst>
              </a:tr>
              <a:tr h="408709">
                <a:tc>
                  <a:txBody>
                    <a:bodyPr/>
                    <a:lstStyle/>
                    <a:p>
                      <a:pPr algn="ctr" fontAlgn="b"/>
                      <a:r>
                        <a:rPr lang="en-US" sz="1800" u="none" strike="noStrike" dirty="0">
                          <a:effectLst/>
                        </a:rPr>
                        <a:t>Zimbabwe </a:t>
                      </a:r>
                      <a:endParaRPr lang="en-US" sz="1800" b="0" i="0" u="none" strike="noStrike" dirty="0">
                        <a:solidFill>
                          <a:srgbClr val="000000"/>
                        </a:solidFill>
                        <a:effectLst/>
                        <a:latin typeface="Calibri"/>
                      </a:endParaRPr>
                    </a:p>
                  </a:txBody>
                  <a:tcPr/>
                </a:tc>
                <a:tc>
                  <a:txBody>
                    <a:bodyPr/>
                    <a:lstStyle/>
                    <a:p>
                      <a:pPr algn="ctr" fontAlgn="b"/>
                      <a:r>
                        <a:rPr lang="en-US" sz="1800" u="none" strike="noStrike" dirty="0">
                          <a:effectLst/>
                        </a:rPr>
                        <a:t>421</a:t>
                      </a:r>
                      <a:endParaRPr lang="en-US" sz="1800" b="0" i="0" u="none" strike="noStrike" dirty="0">
                        <a:solidFill>
                          <a:srgbClr val="000000"/>
                        </a:solidFill>
                        <a:effectLst/>
                        <a:latin typeface="Calibri"/>
                      </a:endParaRPr>
                    </a:p>
                  </a:txBody>
                  <a:tcPr/>
                </a:tc>
                <a:tc>
                  <a:txBody>
                    <a:bodyPr/>
                    <a:lstStyle/>
                    <a:p>
                      <a:pPr algn="ctr" fontAlgn="b"/>
                      <a:r>
                        <a:rPr lang="en-US" sz="1800" u="none" strike="noStrike">
                          <a:effectLst/>
                        </a:rPr>
                        <a:t>404</a:t>
                      </a:r>
                      <a:endParaRPr lang="en-US" sz="1800" b="0" i="0" u="none" strike="noStrike">
                        <a:solidFill>
                          <a:srgbClr val="000000"/>
                        </a:solidFill>
                        <a:effectLst/>
                        <a:latin typeface="Calibri"/>
                      </a:endParaRPr>
                    </a:p>
                  </a:txBody>
                  <a:tcPr/>
                </a:tc>
                <a:tc>
                  <a:txBody>
                    <a:bodyPr/>
                    <a:lstStyle/>
                    <a:p>
                      <a:pPr algn="ctr" fontAlgn="b"/>
                      <a:r>
                        <a:rPr lang="en-US" sz="1800" u="none" strike="noStrike" dirty="0">
                          <a:effectLst/>
                        </a:rPr>
                        <a:t>455</a:t>
                      </a:r>
                      <a:endParaRPr lang="en-US" sz="1800" b="0" i="0" u="none" strike="noStrike" dirty="0">
                        <a:solidFill>
                          <a:srgbClr val="000000"/>
                        </a:solidFill>
                        <a:effectLst/>
                        <a:latin typeface="Calibri"/>
                      </a:endParaRPr>
                    </a:p>
                  </a:txBody>
                  <a:tcPr/>
                </a:tc>
                <a:extLst>
                  <a:ext uri="{0D108BD9-81ED-4DB2-BD59-A6C34878D82A}">
                    <a16:rowId xmlns:a16="http://schemas.microsoft.com/office/drawing/2014/main" xmlns="" val="10013"/>
                  </a:ext>
                </a:extLst>
              </a:tr>
            </a:tbl>
          </a:graphicData>
        </a:graphic>
      </p:graphicFrame>
      <p:sp>
        <p:nvSpPr>
          <p:cNvPr id="5" name="Slide Number Placeholder 4"/>
          <p:cNvSpPr>
            <a:spLocks noGrp="1"/>
          </p:cNvSpPr>
          <p:nvPr>
            <p:ph type="sldNum" sz="quarter" idx="12"/>
          </p:nvPr>
        </p:nvSpPr>
        <p:spPr/>
        <p:txBody>
          <a:bodyPr/>
          <a:lstStyle/>
          <a:p>
            <a:fld id="{B6F15528-21DE-4FAA-801E-634DDDAF4B2B}" type="slidenum">
              <a:rPr lang="en-US" smtClean="0"/>
              <a:pPr/>
              <a:t>22</a:t>
            </a:fld>
            <a:endParaRPr lang="en-US"/>
          </a:p>
        </p:txBody>
      </p:sp>
      <p:sp>
        <p:nvSpPr>
          <p:cNvPr id="6" name="Slide Number Placeholder 3"/>
          <p:cNvSpPr txBox="1">
            <a:spLocks/>
          </p:cNvSpPr>
          <p:nvPr/>
        </p:nvSpPr>
        <p:spPr>
          <a:xfrm>
            <a:off x="8320088" y="1136"/>
            <a:ext cx="747712" cy="365760"/>
          </a:xfrm>
          <a:prstGeom prst="rect">
            <a:avLst/>
          </a:prstGeom>
        </p:spPr>
        <p:txBody>
          <a:bodyPr vert="horz" anchor="b"/>
          <a:lstStyle>
            <a:defPPr>
              <a:defRPr lang="en-US"/>
            </a:defPPr>
            <a:lvl1pPr marL="0" algn="r" defTabSz="914400" rtl="0" eaLnBrk="1" latinLnBrk="0" hangingPunct="1">
              <a:defRPr kumimoji="0" sz="18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mtClean="0">
                <a:solidFill>
                  <a:schemeClr val="tx1"/>
                </a:solidFill>
              </a:rPr>
              <a:pPr/>
              <a:t>22</a:t>
            </a:fld>
            <a:endParaRPr lang="en-US" dirty="0">
              <a:solidFill>
                <a:schemeClr val="tx1"/>
              </a:solidFill>
            </a:endParaRPr>
          </a:p>
        </p:txBody>
      </p:sp>
      <p:sp>
        <p:nvSpPr>
          <p:cNvPr id="2" name="Rectangle 1"/>
          <p:cNvSpPr/>
          <p:nvPr/>
        </p:nvSpPr>
        <p:spPr>
          <a:xfrm>
            <a:off x="156882" y="6195598"/>
            <a:ext cx="8991600" cy="646331"/>
          </a:xfrm>
          <a:prstGeom prst="rect">
            <a:avLst/>
          </a:prstGeom>
        </p:spPr>
        <p:txBody>
          <a:bodyPr wrap="square">
            <a:spAutoFit/>
          </a:bodyPr>
          <a:lstStyle/>
          <a:p>
            <a:r>
              <a:rPr lang="en-GB" sz="1200" u="sng" dirty="0"/>
              <a:t>https://docs.wto.org/dol2fe/Pages/FE_Search/FE_S_S009-DP.aspx?language=E&amp;CatalogueIdList=254188,252180,251626,249240,244732,243478,239938,237527,233749,232689&amp;CurrentCatalogueIdIndex=4&amp;FullTextHash=&amp;HasEnglishRecord=True&amp;HasFrenchRecord=True&amp;HasSpanishRecord=True</a:t>
            </a:r>
            <a:endParaRPr lang="en-US" sz="1200" dirty="0"/>
          </a:p>
        </p:txBody>
      </p:sp>
    </p:spTree>
    <p:extLst>
      <p:ext uri="{BB962C8B-B14F-4D97-AF65-F5344CB8AC3E}">
        <p14:creationId xmlns:p14="http://schemas.microsoft.com/office/powerpoint/2010/main" val="24842876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India and Prohibited Subsidies </a:t>
            </a:r>
            <a:endParaRPr lang="en-US" dirty="0"/>
          </a:p>
        </p:txBody>
      </p:sp>
      <p:sp>
        <p:nvSpPr>
          <p:cNvPr id="3" name="Content Placeholder 2"/>
          <p:cNvSpPr>
            <a:spLocks noGrp="1"/>
          </p:cNvSpPr>
          <p:nvPr>
            <p:ph idx="1"/>
          </p:nvPr>
        </p:nvSpPr>
        <p:spPr>
          <a:xfrm>
            <a:off x="228600" y="1752600"/>
            <a:ext cx="8686800" cy="4800600"/>
          </a:xfrm>
        </p:spPr>
        <p:txBody>
          <a:bodyPr>
            <a:normAutofit lnSpcReduction="10000"/>
          </a:bodyPr>
          <a:lstStyle/>
          <a:p>
            <a:r>
              <a:rPr lang="en-US" dirty="0"/>
              <a:t>Export subsidies will have to be discontinued as India’s </a:t>
            </a:r>
            <a:r>
              <a:rPr lang="it-IT" dirty="0"/>
              <a:t>GNI per capita at constant 1990 dollars reaches USD 1000 per annum, for three consecutive years.</a:t>
            </a:r>
          </a:p>
          <a:p>
            <a:endParaRPr lang="it-IT" dirty="0"/>
          </a:p>
          <a:p>
            <a:r>
              <a:rPr lang="it-IT" dirty="0"/>
              <a:t>India has already reached US $ 1000 per capita at constant 1990 dollors for three consecutive years 2013, 2014 &amp; 2015. Hence, exports incentives will have to be discountinued.</a:t>
            </a:r>
          </a:p>
          <a:p>
            <a:endParaRPr lang="it-IT" dirty="0"/>
          </a:p>
          <a:p>
            <a:r>
              <a:rPr lang="en-US" dirty="0"/>
              <a:t>Developed countries had already accepted the prohibition on export subsidies under the Tokyo Round .</a:t>
            </a:r>
          </a:p>
          <a:p>
            <a:endParaRPr lang="en-US" dirty="0"/>
          </a:p>
          <a:p>
            <a:r>
              <a:rPr lang="en-US" dirty="0"/>
              <a:t>What is most significant about the new Agreement in this area is the extension of the obligations to developing country Members subject to specified transition rules.</a:t>
            </a:r>
          </a:p>
          <a:p>
            <a:endParaRPr lang="en-US" dirty="0"/>
          </a:p>
          <a:p>
            <a:endParaRPr lang="it-IT" dirty="0"/>
          </a:p>
          <a:p>
            <a:endParaRPr lang="it-IT"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23</a:t>
            </a:fld>
            <a:endParaRPr lang="en-US"/>
          </a:p>
        </p:txBody>
      </p:sp>
      <p:sp>
        <p:nvSpPr>
          <p:cNvPr id="5" name="Slide Number Placeholder 3"/>
          <p:cNvSpPr txBox="1">
            <a:spLocks/>
          </p:cNvSpPr>
          <p:nvPr/>
        </p:nvSpPr>
        <p:spPr>
          <a:xfrm>
            <a:off x="8320088" y="1136"/>
            <a:ext cx="747712" cy="365760"/>
          </a:xfrm>
          <a:prstGeom prst="rect">
            <a:avLst/>
          </a:prstGeom>
        </p:spPr>
        <p:txBody>
          <a:bodyPr vert="horz" anchor="b"/>
          <a:lstStyle>
            <a:defPPr>
              <a:defRPr lang="en-US"/>
            </a:defPPr>
            <a:lvl1pPr marL="0" algn="r" defTabSz="914400" rtl="0" eaLnBrk="1" latinLnBrk="0" hangingPunct="1">
              <a:defRPr kumimoji="0" sz="18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mtClean="0">
                <a:solidFill>
                  <a:schemeClr val="tx1"/>
                </a:solidFill>
              </a:rPr>
              <a:pPr/>
              <a:t>23</a:t>
            </a:fld>
            <a:endParaRPr lang="en-US" dirty="0">
              <a:solidFill>
                <a:schemeClr val="tx1"/>
              </a:solidFill>
            </a:endParaRPr>
          </a:p>
        </p:txBody>
      </p:sp>
    </p:spTree>
    <p:extLst>
      <p:ext uri="{BB962C8B-B14F-4D97-AF65-F5344CB8AC3E}">
        <p14:creationId xmlns:p14="http://schemas.microsoft.com/office/powerpoint/2010/main" val="14136685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Which Schemes amount to Incentives?</a:t>
            </a:r>
          </a:p>
        </p:txBody>
      </p:sp>
      <p:sp>
        <p:nvSpPr>
          <p:cNvPr id="3" name="Content Placeholder 2"/>
          <p:cNvSpPr>
            <a:spLocks noGrp="1"/>
          </p:cNvSpPr>
          <p:nvPr>
            <p:ph idx="1"/>
          </p:nvPr>
        </p:nvSpPr>
        <p:spPr/>
        <p:txBody>
          <a:bodyPr/>
          <a:lstStyle/>
          <a:p>
            <a:r>
              <a:rPr lang="en-US" dirty="0"/>
              <a:t>All Duty Credit Scrips of Chapter 3 –</a:t>
            </a:r>
          </a:p>
          <a:p>
            <a:pPr lvl="1"/>
            <a:r>
              <a:rPr lang="en-US" dirty="0"/>
              <a:t>MEIS (from 2% to 5% of FOB value)</a:t>
            </a:r>
          </a:p>
          <a:p>
            <a:endParaRPr lang="en-US" dirty="0"/>
          </a:p>
          <a:p>
            <a:r>
              <a:rPr lang="en-US" dirty="0"/>
              <a:t>EPCG Scheme </a:t>
            </a:r>
          </a:p>
          <a:p>
            <a:endParaRPr lang="en-US" dirty="0"/>
          </a:p>
          <a:p>
            <a:r>
              <a:rPr lang="en-US" dirty="0"/>
              <a:t>Interest </a:t>
            </a:r>
            <a:r>
              <a:rPr lang="en-US" dirty="0" err="1"/>
              <a:t>Equalisation</a:t>
            </a:r>
            <a:r>
              <a:rPr lang="en-US" dirty="0"/>
              <a:t> Scheme on Pre &amp; Post Shipment Rupee Export Credit (erstwhile Interest subvention scheme)</a:t>
            </a:r>
          </a:p>
          <a:p>
            <a:endParaRPr lang="en-US" dirty="0"/>
          </a:p>
          <a:p>
            <a:r>
              <a:rPr lang="en-US" dirty="0"/>
              <a:t>State subsidies related to exports </a:t>
            </a:r>
          </a:p>
        </p:txBody>
      </p:sp>
      <p:sp>
        <p:nvSpPr>
          <p:cNvPr id="4" name="Slide Number Placeholder 2"/>
          <p:cNvSpPr>
            <a:spLocks noGrp="1"/>
          </p:cNvSpPr>
          <p:nvPr>
            <p:ph type="sldNum" sz="quarter" idx="12"/>
          </p:nvPr>
        </p:nvSpPr>
        <p:spPr>
          <a:xfrm>
            <a:off x="7620000" y="18288"/>
            <a:ext cx="1066800" cy="329184"/>
          </a:xfrm>
        </p:spPr>
        <p:txBody>
          <a:bodyPr/>
          <a:lstStyle/>
          <a:p>
            <a:fld id="{B6F15528-21DE-4FAA-801E-634DDDAF4B2B}" type="slidenum">
              <a:rPr lang="en-US" smtClean="0"/>
              <a:pPr/>
              <a:t>24</a:t>
            </a:fld>
            <a:endParaRPr lang="en-US" dirty="0"/>
          </a:p>
        </p:txBody>
      </p:sp>
      <p:sp>
        <p:nvSpPr>
          <p:cNvPr id="5" name="Slide Number Placeholder 3"/>
          <p:cNvSpPr txBox="1">
            <a:spLocks/>
          </p:cNvSpPr>
          <p:nvPr/>
        </p:nvSpPr>
        <p:spPr>
          <a:xfrm>
            <a:off x="8320088" y="1136"/>
            <a:ext cx="747712" cy="365760"/>
          </a:xfrm>
          <a:prstGeom prst="rect">
            <a:avLst/>
          </a:prstGeom>
        </p:spPr>
        <p:txBody>
          <a:bodyPr vert="horz" anchor="b"/>
          <a:lstStyle>
            <a:defPPr>
              <a:defRPr lang="en-US"/>
            </a:defPPr>
            <a:lvl1pPr marL="0" algn="r" defTabSz="914400" rtl="0" eaLnBrk="1" latinLnBrk="0" hangingPunct="1">
              <a:defRPr kumimoji="0" sz="18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mtClean="0">
                <a:solidFill>
                  <a:schemeClr val="tx1"/>
                </a:solidFill>
              </a:rPr>
              <a:pPr/>
              <a:t>24</a:t>
            </a:fld>
            <a:endParaRPr lang="en-US" dirty="0">
              <a:solidFill>
                <a:schemeClr val="tx1"/>
              </a:solidFill>
            </a:endParaRPr>
          </a:p>
        </p:txBody>
      </p:sp>
    </p:spTree>
    <p:extLst>
      <p:ext uri="{BB962C8B-B14F-4D97-AF65-F5344CB8AC3E}">
        <p14:creationId xmlns:p14="http://schemas.microsoft.com/office/powerpoint/2010/main" val="3868795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Which export promotion schemes are “export benefits” and not “incentives”</a:t>
            </a:r>
          </a:p>
        </p:txBody>
      </p:sp>
      <p:sp>
        <p:nvSpPr>
          <p:cNvPr id="3" name="Content Placeholder 2"/>
          <p:cNvSpPr>
            <a:spLocks noGrp="1"/>
          </p:cNvSpPr>
          <p:nvPr>
            <p:ph idx="1"/>
          </p:nvPr>
        </p:nvSpPr>
        <p:spPr/>
        <p:txBody>
          <a:bodyPr>
            <a:normAutofit/>
          </a:bodyPr>
          <a:lstStyle/>
          <a:p>
            <a:r>
              <a:rPr lang="en-US" dirty="0"/>
              <a:t>Advance Authorisation Scheme </a:t>
            </a:r>
          </a:p>
          <a:p>
            <a:pPr lvl="1"/>
            <a:r>
              <a:rPr lang="en-US" dirty="0"/>
              <a:t>AA scheme neutralizes actual impact of duty on inputs which are meant for export production</a:t>
            </a:r>
          </a:p>
          <a:p>
            <a:pPr lvl="1"/>
            <a:r>
              <a:rPr lang="en-US" dirty="0"/>
              <a:t>This scheme primarily provides “exemption” from actual duties on inputs</a:t>
            </a:r>
          </a:p>
          <a:p>
            <a:pPr lvl="1"/>
            <a:endParaRPr lang="en-US" dirty="0"/>
          </a:p>
          <a:p>
            <a:r>
              <a:rPr lang="en-US" dirty="0"/>
              <a:t>Duty Drawback </a:t>
            </a:r>
          </a:p>
          <a:p>
            <a:pPr lvl="1"/>
            <a:r>
              <a:rPr lang="en-US" dirty="0"/>
              <a:t>This scheme is refund of duties paid on inputs for export production. </a:t>
            </a:r>
          </a:p>
          <a:p>
            <a:pPr lvl="1"/>
            <a:r>
              <a:rPr lang="en-US" dirty="0"/>
              <a:t>This amounts to “remission (refund)” of duties actually paid. </a:t>
            </a:r>
          </a:p>
          <a:p>
            <a:pPr marL="411480" lvl="1" indent="0">
              <a:buNone/>
            </a:pPr>
            <a:endParaRPr lang="en-US" dirty="0"/>
          </a:p>
          <a:p>
            <a:r>
              <a:rPr lang="en-US" dirty="0"/>
              <a:t>Above benefits are not “INCENTIVES”.</a:t>
            </a:r>
          </a:p>
        </p:txBody>
      </p:sp>
      <p:sp>
        <p:nvSpPr>
          <p:cNvPr id="4" name="Slide Number Placeholder 2"/>
          <p:cNvSpPr>
            <a:spLocks noGrp="1"/>
          </p:cNvSpPr>
          <p:nvPr>
            <p:ph type="sldNum" sz="quarter" idx="12"/>
          </p:nvPr>
        </p:nvSpPr>
        <p:spPr>
          <a:xfrm>
            <a:off x="7620000" y="18288"/>
            <a:ext cx="1066800" cy="329184"/>
          </a:xfrm>
        </p:spPr>
        <p:txBody>
          <a:bodyPr/>
          <a:lstStyle/>
          <a:p>
            <a:fld id="{B6F15528-21DE-4FAA-801E-634DDDAF4B2B}" type="slidenum">
              <a:rPr lang="en-US" smtClean="0"/>
              <a:pPr/>
              <a:t>25</a:t>
            </a:fld>
            <a:endParaRPr lang="en-US" dirty="0"/>
          </a:p>
        </p:txBody>
      </p:sp>
      <p:sp>
        <p:nvSpPr>
          <p:cNvPr id="5" name="Slide Number Placeholder 3"/>
          <p:cNvSpPr txBox="1">
            <a:spLocks/>
          </p:cNvSpPr>
          <p:nvPr/>
        </p:nvSpPr>
        <p:spPr>
          <a:xfrm>
            <a:off x="8320088" y="1136"/>
            <a:ext cx="747712" cy="365760"/>
          </a:xfrm>
          <a:prstGeom prst="rect">
            <a:avLst/>
          </a:prstGeom>
        </p:spPr>
        <p:txBody>
          <a:bodyPr vert="horz" anchor="b"/>
          <a:lstStyle>
            <a:defPPr>
              <a:defRPr lang="en-US"/>
            </a:defPPr>
            <a:lvl1pPr marL="0" algn="r" defTabSz="914400" rtl="0" eaLnBrk="1" latinLnBrk="0" hangingPunct="1">
              <a:defRPr kumimoji="0" sz="18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mtClean="0">
                <a:solidFill>
                  <a:schemeClr val="tx1"/>
                </a:solidFill>
              </a:rPr>
              <a:pPr/>
              <a:t>25</a:t>
            </a:fld>
            <a:endParaRPr lang="en-US" dirty="0">
              <a:solidFill>
                <a:schemeClr val="tx1"/>
              </a:solidFill>
            </a:endParaRPr>
          </a:p>
        </p:txBody>
      </p:sp>
    </p:spTree>
    <p:extLst>
      <p:ext uri="{BB962C8B-B14F-4D97-AF65-F5344CB8AC3E}">
        <p14:creationId xmlns:p14="http://schemas.microsoft.com/office/powerpoint/2010/main" val="12045998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Similarly EOU scheme as long as it provides actual neutralization of duties can not be considered as incentive.</a:t>
            </a:r>
          </a:p>
          <a:p>
            <a:endParaRPr lang="en-US" dirty="0"/>
          </a:p>
          <a:p>
            <a:r>
              <a:rPr lang="en-US" dirty="0"/>
              <a:t>Such actual neutralization schemes can not be a subject matter for anti subsidy action. However, if the benefit exceeds the actual neutralization, it can be a subject matter for  anti subsidy action.</a:t>
            </a:r>
          </a:p>
          <a:p>
            <a:endParaRPr lang="en-US" dirty="0"/>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26</a:t>
            </a:fld>
            <a:endParaRPr lang="en-US" dirty="0"/>
          </a:p>
        </p:txBody>
      </p:sp>
      <p:sp>
        <p:nvSpPr>
          <p:cNvPr id="5" name="Slide Number Placeholder 2"/>
          <p:cNvSpPr txBox="1">
            <a:spLocks/>
          </p:cNvSpPr>
          <p:nvPr/>
        </p:nvSpPr>
        <p:spPr>
          <a:xfrm>
            <a:off x="8320088" y="1136"/>
            <a:ext cx="747712" cy="365760"/>
          </a:xfrm>
          <a:prstGeom prst="rect">
            <a:avLst/>
          </a:prstGeom>
        </p:spPr>
        <p:txBody>
          <a:bodyPr vert="horz" anchor="b"/>
          <a:lstStyle>
            <a:defPPr>
              <a:defRPr lang="en-US"/>
            </a:defPPr>
            <a:lvl1pPr marL="0" algn="r" defTabSz="914400" rtl="0" eaLnBrk="1" latinLnBrk="0" hangingPunct="1">
              <a:defRPr kumimoji="0" sz="18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E2D2B3B-882E-40F3-A32F-6DD516915044}" type="slidenum">
              <a:rPr lang="en-US" smtClean="0">
                <a:solidFill>
                  <a:schemeClr val="tx1"/>
                </a:solidFill>
              </a:rPr>
              <a:pPr/>
              <a:t>26</a:t>
            </a:fld>
            <a:endParaRPr lang="en-US" dirty="0">
              <a:solidFill>
                <a:schemeClr val="tx1"/>
              </a:solidFill>
            </a:endParaRPr>
          </a:p>
        </p:txBody>
      </p:sp>
    </p:spTree>
    <p:extLst>
      <p:ext uri="{BB962C8B-B14F-4D97-AF65-F5344CB8AC3E}">
        <p14:creationId xmlns:p14="http://schemas.microsoft.com/office/powerpoint/2010/main" val="9068587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2438400"/>
            <a:ext cx="8229600" cy="2438400"/>
          </a:xfrm>
        </p:spPr>
        <p:txBody>
          <a:bodyPr/>
          <a:lstStyle/>
          <a:p>
            <a:r>
              <a:rPr lang="en-US" dirty="0"/>
              <a:t>The creation in Article 4 of the SCM Agreement of a rapid (three-month) dispute settlement mechanism for complaints regarding prohibited subsidies.</a:t>
            </a:r>
          </a:p>
        </p:txBody>
      </p:sp>
      <p:sp>
        <p:nvSpPr>
          <p:cNvPr id="3" name="Slide Number Placeholder 2"/>
          <p:cNvSpPr>
            <a:spLocks noGrp="1"/>
          </p:cNvSpPr>
          <p:nvPr>
            <p:ph type="sldNum" sz="quarter" idx="12"/>
          </p:nvPr>
        </p:nvSpPr>
        <p:spPr/>
        <p:txBody>
          <a:bodyPr/>
          <a:lstStyle/>
          <a:p>
            <a:fld id="{B6F15528-21DE-4FAA-801E-634DDDAF4B2B}" type="slidenum">
              <a:rPr lang="en-US" smtClean="0"/>
              <a:pPr/>
              <a:t>27</a:t>
            </a:fld>
            <a:endParaRPr lang="en-US"/>
          </a:p>
        </p:txBody>
      </p:sp>
      <p:sp>
        <p:nvSpPr>
          <p:cNvPr id="4" name="Title 3"/>
          <p:cNvSpPr>
            <a:spLocks noGrp="1"/>
          </p:cNvSpPr>
          <p:nvPr>
            <p:ph type="title"/>
          </p:nvPr>
        </p:nvSpPr>
        <p:spPr>
          <a:xfrm>
            <a:off x="533400" y="762000"/>
            <a:ext cx="8229600" cy="1143000"/>
          </a:xfrm>
        </p:spPr>
        <p:txBody>
          <a:bodyPr/>
          <a:lstStyle/>
          <a:p>
            <a:r>
              <a:rPr lang="en-US" dirty="0"/>
              <a:t>What is most important to note ?</a:t>
            </a:r>
          </a:p>
        </p:txBody>
      </p:sp>
      <p:sp>
        <p:nvSpPr>
          <p:cNvPr id="5" name="Slide Number Placeholder 3"/>
          <p:cNvSpPr txBox="1">
            <a:spLocks/>
          </p:cNvSpPr>
          <p:nvPr/>
        </p:nvSpPr>
        <p:spPr>
          <a:xfrm>
            <a:off x="8320088" y="1136"/>
            <a:ext cx="747712" cy="365760"/>
          </a:xfrm>
          <a:prstGeom prst="rect">
            <a:avLst/>
          </a:prstGeom>
        </p:spPr>
        <p:txBody>
          <a:bodyPr vert="horz" anchor="b"/>
          <a:lstStyle>
            <a:defPPr>
              <a:defRPr lang="en-US"/>
            </a:defPPr>
            <a:lvl1pPr marL="0" algn="r" defTabSz="914400" rtl="0" eaLnBrk="1" latinLnBrk="0" hangingPunct="1">
              <a:defRPr kumimoji="0" sz="18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mtClean="0">
                <a:solidFill>
                  <a:schemeClr val="tx1"/>
                </a:solidFill>
              </a:rPr>
              <a:pPr/>
              <a:t>27</a:t>
            </a:fld>
            <a:endParaRPr lang="en-US" dirty="0">
              <a:solidFill>
                <a:schemeClr val="tx1"/>
              </a:solidFill>
            </a:endParaRPr>
          </a:p>
        </p:txBody>
      </p:sp>
    </p:spTree>
    <p:extLst>
      <p:ext uri="{BB962C8B-B14F-4D97-AF65-F5344CB8AC3E}">
        <p14:creationId xmlns:p14="http://schemas.microsoft.com/office/powerpoint/2010/main" val="31414201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solidFill>
                  <a:schemeClr val="tx1"/>
                </a:solidFill>
              </a:rPr>
              <a:t>What if we continue with Subsidies:</a:t>
            </a:r>
          </a:p>
        </p:txBody>
      </p:sp>
      <p:sp>
        <p:nvSpPr>
          <p:cNvPr id="4" name="Slide Number Placeholder 3"/>
          <p:cNvSpPr>
            <a:spLocks noGrp="1"/>
          </p:cNvSpPr>
          <p:nvPr>
            <p:ph type="sldNum" sz="quarter" idx="12"/>
          </p:nvPr>
        </p:nvSpPr>
        <p:spPr/>
        <p:txBody>
          <a:bodyPr/>
          <a:lstStyle/>
          <a:p>
            <a:fld id="{B6F15528-21DE-4FAA-801E-634DDDAF4B2B}" type="slidenum">
              <a:rPr lang="en-US" smtClean="0"/>
              <a:pPr/>
              <a:t>28</a:t>
            </a:fld>
            <a:endParaRPr lang="en-US"/>
          </a:p>
        </p:txBody>
      </p:sp>
      <p:sp>
        <p:nvSpPr>
          <p:cNvPr id="5" name="Slide Number Placeholder 3"/>
          <p:cNvSpPr txBox="1">
            <a:spLocks/>
          </p:cNvSpPr>
          <p:nvPr/>
        </p:nvSpPr>
        <p:spPr>
          <a:xfrm>
            <a:off x="8472488" y="153536"/>
            <a:ext cx="747712" cy="365760"/>
          </a:xfrm>
          <a:prstGeom prst="rect">
            <a:avLst/>
          </a:prstGeom>
        </p:spPr>
        <p:txBody>
          <a:bodyPr vert="horz" anchor="b"/>
          <a:lstStyle>
            <a:defPPr>
              <a:defRPr lang="en-US"/>
            </a:defPPr>
            <a:lvl1pPr marL="0" algn="r" defTabSz="914400" rtl="0" eaLnBrk="1" latinLnBrk="0" hangingPunct="1">
              <a:defRPr kumimoji="0" sz="18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mtClean="0">
                <a:solidFill>
                  <a:schemeClr val="tx1"/>
                </a:solidFill>
              </a:rPr>
              <a:pPr/>
              <a:t>28</a:t>
            </a:fld>
            <a:endParaRPr lang="en-US" dirty="0">
              <a:solidFill>
                <a:schemeClr val="tx1"/>
              </a:solidFill>
            </a:endParaRPr>
          </a:p>
        </p:txBody>
      </p:sp>
    </p:spTree>
    <p:extLst>
      <p:ext uri="{BB962C8B-B14F-4D97-AF65-F5344CB8AC3E}">
        <p14:creationId xmlns:p14="http://schemas.microsoft.com/office/powerpoint/2010/main" val="72852027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762000"/>
            <a:ext cx="8534400" cy="5791200"/>
          </a:xfrm>
        </p:spPr>
        <p:txBody>
          <a:bodyPr>
            <a:normAutofit lnSpcReduction="10000"/>
          </a:bodyPr>
          <a:lstStyle/>
          <a:p>
            <a:r>
              <a:rPr lang="en-US" b="1" dirty="0"/>
              <a:t>Procedural rules</a:t>
            </a:r>
            <a:r>
              <a:rPr lang="en-US" dirty="0"/>
              <a:t> Part V of the SCM Agreement contains detailed rules regarding the initiation and conduct of countervailing investigations, the imposition of preliminary and final measures, the use of undertakings, and the duration of measures. </a:t>
            </a:r>
            <a:br>
              <a:rPr lang="en-US" dirty="0"/>
            </a:br>
            <a:endParaRPr lang="en-US" dirty="0"/>
          </a:p>
          <a:p>
            <a:r>
              <a:rPr lang="en-US" dirty="0"/>
              <a:t>A key objective of these rules is to ensure that investigations are conducted in a transparent manner, that all interested parties have a full opportunity to defend their interests, and that investigating authorities adequately explain the bases for their determinations. A few of the more important innovations in the WTO SCM Agreement are identified below:</a:t>
            </a:r>
          </a:p>
          <a:p>
            <a:endParaRPr lang="en-US" dirty="0"/>
          </a:p>
          <a:p>
            <a:r>
              <a:rPr lang="en-US" b="1" dirty="0"/>
              <a:t>Standing.</a:t>
            </a:r>
            <a:r>
              <a:rPr lang="en-US" dirty="0"/>
              <a:t> The Agreement defines in numeric terms the circumstances under which there is sufficient support from a domestic industry to justify initiation of an investigation.</a:t>
            </a:r>
            <a:br>
              <a:rPr lang="en-US" dirty="0"/>
            </a:br>
            <a:r>
              <a:rPr lang="en-US" dirty="0"/>
              <a:t/>
            </a:r>
            <a:br>
              <a:rPr lang="en-US" dirty="0"/>
            </a:b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29</a:t>
            </a:fld>
            <a:endParaRPr lang="en-US"/>
          </a:p>
        </p:txBody>
      </p:sp>
      <p:sp>
        <p:nvSpPr>
          <p:cNvPr id="5" name="Slide Number Placeholder 3"/>
          <p:cNvSpPr txBox="1">
            <a:spLocks/>
          </p:cNvSpPr>
          <p:nvPr/>
        </p:nvSpPr>
        <p:spPr>
          <a:xfrm>
            <a:off x="8320088" y="1136"/>
            <a:ext cx="747712" cy="365760"/>
          </a:xfrm>
          <a:prstGeom prst="rect">
            <a:avLst/>
          </a:prstGeom>
        </p:spPr>
        <p:txBody>
          <a:bodyPr vert="horz" anchor="b"/>
          <a:lstStyle>
            <a:defPPr>
              <a:defRPr lang="en-US"/>
            </a:defPPr>
            <a:lvl1pPr marL="0" algn="r" defTabSz="914400" rtl="0" eaLnBrk="1" latinLnBrk="0" hangingPunct="1">
              <a:defRPr kumimoji="0" sz="18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mtClean="0">
                <a:solidFill>
                  <a:schemeClr val="tx1"/>
                </a:solidFill>
              </a:rPr>
              <a:pPr/>
              <a:t>29</a:t>
            </a:fld>
            <a:endParaRPr lang="en-US" dirty="0">
              <a:solidFill>
                <a:schemeClr val="tx1"/>
              </a:solidFill>
            </a:endParaRPr>
          </a:p>
        </p:txBody>
      </p:sp>
    </p:spTree>
    <p:extLst>
      <p:ext uri="{BB962C8B-B14F-4D97-AF65-F5344CB8AC3E}">
        <p14:creationId xmlns:p14="http://schemas.microsoft.com/office/powerpoint/2010/main" val="2026350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102BD306-02EA-48B6-B011-81FA7997726F}"/>
              </a:ext>
            </a:extLst>
          </p:cNvPr>
          <p:cNvSpPr>
            <a:spLocks noGrp="1"/>
          </p:cNvSpPr>
          <p:nvPr>
            <p:ph idx="1"/>
          </p:nvPr>
        </p:nvSpPr>
        <p:spPr>
          <a:xfrm>
            <a:off x="152400" y="347472"/>
            <a:ext cx="8763000" cy="6281928"/>
          </a:xfrm>
        </p:spPr>
        <p:txBody>
          <a:bodyPr>
            <a:normAutofit/>
          </a:bodyPr>
          <a:lstStyle/>
          <a:p>
            <a:endParaRPr lang="en-US" sz="2400" dirty="0"/>
          </a:p>
          <a:p>
            <a:r>
              <a:rPr lang="en-US" sz="2400" dirty="0"/>
              <a:t>International Marketing has become much more complex in 21</a:t>
            </a:r>
            <a:r>
              <a:rPr lang="en-US" sz="2400" baseline="30000" dirty="0"/>
              <a:t>st</a:t>
            </a:r>
            <a:r>
              <a:rPr lang="en-US" sz="2400" dirty="0"/>
              <a:t> Century. </a:t>
            </a:r>
            <a:r>
              <a:rPr lang="en-US" dirty="0"/>
              <a:t>M</a:t>
            </a:r>
            <a:r>
              <a:rPr lang="en-US" sz="2400" dirty="0"/>
              <a:t>ajor economies are at loggerheads. Climate change and technology are also impacting international trade.</a:t>
            </a:r>
          </a:p>
          <a:p>
            <a:endParaRPr lang="en-US" sz="2400" dirty="0"/>
          </a:p>
          <a:p>
            <a:r>
              <a:rPr lang="en-US" sz="2400" dirty="0"/>
              <a:t>While it is of utmost importance that, India must increase exports, there are many new things which exporters have to face. USA has withdrawn GSP benefits for India, we have temporarily opted out of RCEP negotiations, future of incentives is uncertain and industrialization itself is getting split into global value chains.</a:t>
            </a:r>
          </a:p>
          <a:p>
            <a:pPr marL="0" indent="0">
              <a:buNone/>
            </a:pPr>
            <a:endParaRPr lang="en-US" sz="2400" dirty="0"/>
          </a:p>
          <a:p>
            <a:r>
              <a:rPr lang="en-US" sz="2400" dirty="0"/>
              <a:t>Digitalization&amp; use of Artificial Intelligence are new areas, which are necessary to be explored for progress in future. Blockchain technology in shipping and finance, electronic documentation in DGFT and Customs are also some of new challenges.</a:t>
            </a:r>
          </a:p>
          <a:p>
            <a:endParaRPr lang="en-US" dirty="0"/>
          </a:p>
        </p:txBody>
      </p:sp>
      <p:sp>
        <p:nvSpPr>
          <p:cNvPr id="4" name="Slide Number Placeholder 3">
            <a:extLst>
              <a:ext uri="{FF2B5EF4-FFF2-40B4-BE49-F238E27FC236}">
                <a16:creationId xmlns:a16="http://schemas.microsoft.com/office/drawing/2014/main" xmlns="" id="{62BB5578-B3F6-4213-A338-7F395CFB0509}"/>
              </a:ext>
            </a:extLst>
          </p:cNvPr>
          <p:cNvSpPr>
            <a:spLocks noGrp="1"/>
          </p:cNvSpPr>
          <p:nvPr>
            <p:ph type="sldNum" sz="quarter" idx="12"/>
          </p:nvPr>
        </p:nvSpPr>
        <p:spPr/>
        <p:txBody>
          <a:bodyPr/>
          <a:lstStyle/>
          <a:p>
            <a:fld id="{B6F15528-21DE-4FAA-801E-634DDDAF4B2B}" type="slidenum">
              <a:rPr lang="en-US" smtClean="0"/>
              <a:pPr/>
              <a:t>3</a:t>
            </a:fld>
            <a:endParaRPr lang="en-US"/>
          </a:p>
        </p:txBody>
      </p:sp>
    </p:spTree>
    <p:extLst>
      <p:ext uri="{BB962C8B-B14F-4D97-AF65-F5344CB8AC3E}">
        <p14:creationId xmlns:p14="http://schemas.microsoft.com/office/powerpoint/2010/main" val="313606892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533400"/>
            <a:ext cx="8229600" cy="5867400"/>
          </a:xfrm>
        </p:spPr>
        <p:txBody>
          <a:bodyPr>
            <a:normAutofit fontScale="92500"/>
          </a:bodyPr>
          <a:lstStyle/>
          <a:p>
            <a:r>
              <a:rPr lang="en-US" b="1" dirty="0"/>
              <a:t>Preliminary investigation.</a:t>
            </a:r>
            <a:r>
              <a:rPr lang="en-US" dirty="0"/>
              <a:t> The Agreement ensures the conduct of a preliminary investigation before a preliminary measure can be imposed</a:t>
            </a:r>
            <a:endParaRPr lang="en-US" b="1" dirty="0"/>
          </a:p>
          <a:p>
            <a:endParaRPr lang="en-US" b="1" dirty="0"/>
          </a:p>
          <a:p>
            <a:r>
              <a:rPr lang="en-US" b="1" dirty="0"/>
              <a:t>Undertakings.</a:t>
            </a:r>
            <a:r>
              <a:rPr lang="en-US" dirty="0"/>
              <a:t> The Agreement places limitations on the use of undertakings to settle CVD investigations, in order to avoid Voluntary Restraint Agreements or similar measures masquerading as undertakings</a:t>
            </a:r>
            <a:br>
              <a:rPr lang="en-US" dirty="0"/>
            </a:br>
            <a:endParaRPr lang="en-US" dirty="0"/>
          </a:p>
          <a:p>
            <a:r>
              <a:rPr lang="en-US" b="1" dirty="0"/>
              <a:t>Sunset. </a:t>
            </a:r>
            <a:r>
              <a:rPr lang="en-US" dirty="0"/>
              <a:t>The Agreement requires that a countervailing measure be terminated after five years unless it is determined that continuation of the measure is necessary to avoid the continuation or recurrence of subsidization and injury.</a:t>
            </a:r>
            <a:br>
              <a:rPr lang="en-US" dirty="0"/>
            </a:br>
            <a:endParaRPr lang="en-US" dirty="0"/>
          </a:p>
          <a:p>
            <a:r>
              <a:rPr lang="en-US" b="1" dirty="0"/>
              <a:t>Judicial review.</a:t>
            </a:r>
            <a:r>
              <a:rPr lang="en-US" dirty="0"/>
              <a:t> The Agreement requires that Members create an independent tribunal to review the consistency of determinations of the investigating authority with domestic law.</a:t>
            </a:r>
          </a:p>
          <a:p>
            <a:endParaRPr lang="en-US" dirty="0"/>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30</a:t>
            </a:fld>
            <a:endParaRPr lang="en-US"/>
          </a:p>
        </p:txBody>
      </p:sp>
      <p:sp>
        <p:nvSpPr>
          <p:cNvPr id="5" name="Slide Number Placeholder 3"/>
          <p:cNvSpPr txBox="1">
            <a:spLocks/>
          </p:cNvSpPr>
          <p:nvPr/>
        </p:nvSpPr>
        <p:spPr>
          <a:xfrm>
            <a:off x="8320088" y="1136"/>
            <a:ext cx="747712" cy="365760"/>
          </a:xfrm>
          <a:prstGeom prst="rect">
            <a:avLst/>
          </a:prstGeom>
        </p:spPr>
        <p:txBody>
          <a:bodyPr vert="horz" anchor="b"/>
          <a:lstStyle>
            <a:defPPr>
              <a:defRPr lang="en-US"/>
            </a:defPPr>
            <a:lvl1pPr marL="0" algn="r" defTabSz="914400" rtl="0" eaLnBrk="1" latinLnBrk="0" hangingPunct="1">
              <a:defRPr kumimoji="0" sz="18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mtClean="0">
                <a:solidFill>
                  <a:schemeClr val="tx1"/>
                </a:solidFill>
              </a:rPr>
              <a:pPr/>
              <a:t>30</a:t>
            </a:fld>
            <a:endParaRPr lang="en-US" dirty="0">
              <a:solidFill>
                <a:schemeClr val="tx1"/>
              </a:solidFill>
            </a:endParaRPr>
          </a:p>
        </p:txBody>
      </p:sp>
    </p:spTree>
    <p:extLst>
      <p:ext uri="{BB962C8B-B14F-4D97-AF65-F5344CB8AC3E}">
        <p14:creationId xmlns:p14="http://schemas.microsoft.com/office/powerpoint/2010/main" val="36782992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xmlns="" id="{13B57092-16DC-4535-A7F4-F4BAC15BF0F5}"/>
              </a:ext>
            </a:extLst>
          </p:cNvPr>
          <p:cNvSpPr>
            <a:spLocks noGrp="1"/>
          </p:cNvSpPr>
          <p:nvPr>
            <p:ph type="ctrTitle"/>
          </p:nvPr>
        </p:nvSpPr>
        <p:spPr>
          <a:xfrm>
            <a:off x="685800" y="1371600"/>
            <a:ext cx="8153400" cy="1927225"/>
          </a:xfrm>
        </p:spPr>
        <p:txBody>
          <a:bodyPr/>
          <a:lstStyle/>
          <a:p>
            <a:r>
              <a:rPr lang="en-US" sz="3600" dirty="0">
                <a:solidFill>
                  <a:schemeClr val="tx1"/>
                </a:solidFill>
              </a:rPr>
              <a:t>India’s approach towards subsidies provided by other countries</a:t>
            </a:r>
          </a:p>
        </p:txBody>
      </p:sp>
      <p:sp>
        <p:nvSpPr>
          <p:cNvPr id="6" name="Subtitle 5">
            <a:extLst>
              <a:ext uri="{FF2B5EF4-FFF2-40B4-BE49-F238E27FC236}">
                <a16:creationId xmlns:a16="http://schemas.microsoft.com/office/drawing/2014/main" xmlns="" id="{8CD55FEF-5AC1-4635-9DA9-3A4B1437C5FF}"/>
              </a:ext>
            </a:extLst>
          </p:cNvPr>
          <p:cNvSpPr>
            <a:spLocks noGrp="1"/>
          </p:cNvSpPr>
          <p:nvPr>
            <p:ph type="subTitle" idx="1"/>
          </p:nvPr>
        </p:nvSpPr>
        <p:spPr>
          <a:xfrm>
            <a:off x="685800" y="3505200"/>
            <a:ext cx="7848600" cy="1752600"/>
          </a:xfrm>
        </p:spPr>
        <p:txBody>
          <a:bodyPr>
            <a:normAutofit/>
          </a:bodyPr>
          <a:lstStyle/>
          <a:p>
            <a:r>
              <a:rPr lang="en-US" sz="2800" dirty="0">
                <a:solidFill>
                  <a:schemeClr val="tx1"/>
                </a:solidFill>
              </a:rPr>
              <a:t>Recent cases filed with DGTR towards Anti-Subsidy duty</a:t>
            </a:r>
            <a:endParaRPr lang="en-US" sz="2800" dirty="0"/>
          </a:p>
        </p:txBody>
      </p:sp>
      <p:sp>
        <p:nvSpPr>
          <p:cNvPr id="4" name="Slide Number Placeholder 3">
            <a:extLst>
              <a:ext uri="{FF2B5EF4-FFF2-40B4-BE49-F238E27FC236}">
                <a16:creationId xmlns:a16="http://schemas.microsoft.com/office/drawing/2014/main" xmlns="" id="{F0B7D03A-C399-4B17-8E4B-F1DDC9DBB49D}"/>
              </a:ext>
            </a:extLst>
          </p:cNvPr>
          <p:cNvSpPr>
            <a:spLocks noGrp="1"/>
          </p:cNvSpPr>
          <p:nvPr>
            <p:ph type="sldNum" sz="quarter" idx="12"/>
          </p:nvPr>
        </p:nvSpPr>
        <p:spPr/>
        <p:txBody>
          <a:bodyPr/>
          <a:lstStyle/>
          <a:p>
            <a:fld id="{B6F15528-21DE-4FAA-801E-634DDDAF4B2B}" type="slidenum">
              <a:rPr lang="en-US" smtClean="0"/>
              <a:pPr/>
              <a:t>31</a:t>
            </a:fld>
            <a:endParaRPr lang="en-US"/>
          </a:p>
        </p:txBody>
      </p:sp>
    </p:spTree>
    <p:extLst>
      <p:ext uri="{BB962C8B-B14F-4D97-AF65-F5344CB8AC3E}">
        <p14:creationId xmlns:p14="http://schemas.microsoft.com/office/powerpoint/2010/main" val="403417463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3F59F924-8575-4E6E-B26F-68867AEA9D72}"/>
              </a:ext>
            </a:extLst>
          </p:cNvPr>
          <p:cNvSpPr>
            <a:spLocks noGrp="1"/>
          </p:cNvSpPr>
          <p:nvPr>
            <p:ph idx="1"/>
          </p:nvPr>
        </p:nvSpPr>
        <p:spPr/>
        <p:txBody>
          <a:bodyPr/>
          <a:lstStyle/>
          <a:p>
            <a:r>
              <a:rPr lang="en-US" b="1" dirty="0"/>
              <a:t>Fiberboards from Five Countries (Indonesia, Malaysia, Sri Lanka, Thailand and Vietnam) under Anti-subsidy Investigation on Complaint of </a:t>
            </a:r>
            <a:r>
              <a:rPr lang="en-US" b="1" dirty="0" err="1"/>
              <a:t>Greenply</a:t>
            </a:r>
            <a:r>
              <a:rPr lang="en-US" b="1" dirty="0"/>
              <a:t>/ </a:t>
            </a:r>
            <a:r>
              <a:rPr lang="en-US" b="1" dirty="0" err="1"/>
              <a:t>Greenpanel</a:t>
            </a:r>
            <a:r>
              <a:rPr lang="en-US" b="1" dirty="0"/>
              <a:t> </a:t>
            </a:r>
            <a:r>
              <a:rPr lang="en-US" b="1" dirty="0" err="1"/>
              <a:t>Inds</a:t>
            </a:r>
            <a:r>
              <a:rPr lang="en-US" b="1" dirty="0"/>
              <a:t>., Century Plyboards and </a:t>
            </a:r>
            <a:r>
              <a:rPr lang="en-US" b="1" dirty="0" err="1"/>
              <a:t>Rushil</a:t>
            </a:r>
            <a:r>
              <a:rPr lang="en-US" b="1" dirty="0"/>
              <a:t> Décor</a:t>
            </a:r>
          </a:p>
          <a:p>
            <a:endParaRPr lang="en-US" b="1" dirty="0"/>
          </a:p>
          <a:p>
            <a:r>
              <a:rPr lang="en-US" b="1" i="1" dirty="0"/>
              <a:t>[DGTR Initiation Notification Case No. O1 (CVD)- 6/2019 dated 5 November 2019]</a:t>
            </a:r>
          </a:p>
          <a:p>
            <a:endParaRPr lang="en-US" b="1" i="1" dirty="0"/>
          </a:p>
          <a:p>
            <a:r>
              <a:rPr lang="en-US" dirty="0"/>
              <a:t>Subject: Initiation of Anti-Subsidy Investigation concerning imports of Fiberboards from Indonesia, Malaysia, Sri Lanka, Thailand and Vietnam.</a:t>
            </a:r>
          </a:p>
        </p:txBody>
      </p:sp>
      <p:sp>
        <p:nvSpPr>
          <p:cNvPr id="4" name="Slide Number Placeholder 3">
            <a:extLst>
              <a:ext uri="{FF2B5EF4-FFF2-40B4-BE49-F238E27FC236}">
                <a16:creationId xmlns:a16="http://schemas.microsoft.com/office/drawing/2014/main" xmlns="" id="{BBCB76F5-9AD0-4244-BEBE-6883FD34C58F}"/>
              </a:ext>
            </a:extLst>
          </p:cNvPr>
          <p:cNvSpPr>
            <a:spLocks noGrp="1"/>
          </p:cNvSpPr>
          <p:nvPr>
            <p:ph type="sldNum" sz="quarter" idx="12"/>
          </p:nvPr>
        </p:nvSpPr>
        <p:spPr/>
        <p:txBody>
          <a:bodyPr/>
          <a:lstStyle/>
          <a:p>
            <a:fld id="{B6F15528-21DE-4FAA-801E-634DDDAF4B2B}" type="slidenum">
              <a:rPr lang="en-US" smtClean="0"/>
              <a:pPr/>
              <a:t>32</a:t>
            </a:fld>
            <a:endParaRPr lang="en-US"/>
          </a:p>
        </p:txBody>
      </p:sp>
    </p:spTree>
    <p:extLst>
      <p:ext uri="{BB962C8B-B14F-4D97-AF65-F5344CB8AC3E}">
        <p14:creationId xmlns:p14="http://schemas.microsoft.com/office/powerpoint/2010/main" val="149294344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xmlns="" id="{BEBFC431-325B-4BB0-B0AA-CD9B3DE6F04F}"/>
              </a:ext>
            </a:extLst>
          </p:cNvPr>
          <p:cNvSpPr>
            <a:spLocks noGrp="1"/>
          </p:cNvSpPr>
          <p:nvPr>
            <p:ph type="sldNum" sz="quarter" idx="12"/>
          </p:nvPr>
        </p:nvSpPr>
        <p:spPr/>
        <p:txBody>
          <a:bodyPr/>
          <a:lstStyle/>
          <a:p>
            <a:fld id="{B6F15528-21DE-4FAA-801E-634DDDAF4B2B}" type="slidenum">
              <a:rPr lang="en-US" smtClean="0"/>
              <a:pPr/>
              <a:t>33</a:t>
            </a:fld>
            <a:endParaRPr lang="en-US"/>
          </a:p>
        </p:txBody>
      </p:sp>
      <p:sp>
        <p:nvSpPr>
          <p:cNvPr id="8" name="Rectangle 2">
            <a:extLst>
              <a:ext uri="{FF2B5EF4-FFF2-40B4-BE49-F238E27FC236}">
                <a16:creationId xmlns:a16="http://schemas.microsoft.com/office/drawing/2014/main" xmlns="" id="{6DA53A6E-6D84-4A7D-B6DF-3F0265DBAC4F}"/>
              </a:ext>
            </a:extLst>
          </p:cNvPr>
          <p:cNvSpPr>
            <a:spLocks noGrp="1" noChangeArrowheads="1"/>
          </p:cNvSpPr>
          <p:nvPr>
            <p:ph idx="1"/>
          </p:nvPr>
        </p:nvSpPr>
        <p:spPr bwMode="auto">
          <a:xfrm>
            <a:off x="8744" y="359964"/>
            <a:ext cx="8887918" cy="31700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1" i="0" u="sng" strike="noStrike" cap="none" normalizeH="0" baseline="0" dirty="0">
                <a:ln>
                  <a:noFill/>
                </a:ln>
                <a:solidFill>
                  <a:srgbClr val="000000"/>
                </a:solidFill>
                <a:effectLst/>
                <a:latin typeface="+mn-lt"/>
              </a:rPr>
              <a:t>a. Schemes by Government of Indonesia-</a:t>
            </a:r>
            <a:endParaRPr kumimoji="0" lang="en-US" altLang="en-US" sz="2000" b="1" i="0" u="none" strike="noStrike" cap="none" normalizeH="0" baseline="0" dirty="0">
              <a:ln>
                <a:noFill/>
              </a:ln>
              <a:solidFill>
                <a:schemeClr val="tx1"/>
              </a:solidFill>
              <a:effectLst/>
              <a:latin typeface="+mn-lt"/>
            </a:endParaRPr>
          </a:p>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err="1">
                <a:ln>
                  <a:noFill/>
                </a:ln>
                <a:solidFill>
                  <a:srgbClr val="000000"/>
                </a:solidFill>
                <a:effectLst/>
                <a:latin typeface="+mn-lt"/>
              </a:rPr>
              <a:t>i</a:t>
            </a:r>
            <a:r>
              <a:rPr kumimoji="0" lang="en-US" altLang="en-US" sz="2000" b="0" i="0" u="none" strike="noStrike" cap="none" normalizeH="0" baseline="0" dirty="0">
                <a:ln>
                  <a:noFill/>
                </a:ln>
                <a:solidFill>
                  <a:srgbClr val="000000"/>
                </a:solidFill>
                <a:effectLst/>
                <a:latin typeface="+mn-lt"/>
              </a:rPr>
              <a:t>.        Program 1: Provision of Standing Timber for Less Than </a:t>
            </a:r>
            <a:r>
              <a:rPr kumimoji="0" lang="en-US" altLang="en-US" sz="2000" b="0" i="0" u="none" strike="noStrike" cap="none" normalizeH="0" baseline="0" dirty="0" err="1">
                <a:ln>
                  <a:noFill/>
                </a:ln>
                <a:solidFill>
                  <a:srgbClr val="000000"/>
                </a:solidFill>
                <a:effectLst/>
                <a:latin typeface="+mn-lt"/>
              </a:rPr>
              <a:t>AdequateRemuneration</a:t>
            </a:r>
            <a:endParaRPr kumimoji="0" lang="en-US" altLang="en-US" sz="2000" b="0" i="0" u="none" strike="noStrike" cap="none" normalizeH="0" baseline="0" dirty="0">
              <a:ln>
                <a:noFill/>
              </a:ln>
              <a:solidFill>
                <a:schemeClr val="tx1"/>
              </a:solidFill>
              <a:effectLst/>
              <a:latin typeface="+mn-lt"/>
            </a:endParaRPr>
          </a:p>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mn-lt"/>
              </a:rPr>
              <a:t>ii.        Program 2: Government prohibition of Log exports</a:t>
            </a:r>
            <a:endParaRPr kumimoji="0" lang="en-US" altLang="en-US" sz="2000" b="0" i="0" u="none" strike="noStrike" cap="none" normalizeH="0" baseline="0" dirty="0">
              <a:ln>
                <a:noFill/>
              </a:ln>
              <a:solidFill>
                <a:schemeClr val="tx1"/>
              </a:solidFill>
              <a:effectLst/>
              <a:latin typeface="+mn-lt"/>
            </a:endParaRPr>
          </a:p>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mn-lt"/>
              </a:rPr>
              <a:t>iii.        Program 3: Benefits for export facilitation by Indonesia EXIM Bank</a:t>
            </a:r>
            <a:endParaRPr kumimoji="0" lang="en-US" altLang="en-US" sz="2000" b="0" i="0" u="none" strike="noStrike" cap="none" normalizeH="0" baseline="0" dirty="0">
              <a:ln>
                <a:noFill/>
              </a:ln>
              <a:solidFill>
                <a:schemeClr val="tx1"/>
              </a:solidFill>
              <a:effectLst/>
              <a:latin typeface="+mn-lt"/>
            </a:endParaRPr>
          </a:p>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mn-lt"/>
              </a:rPr>
              <a:t>iv.        </a:t>
            </a:r>
            <a:r>
              <a:rPr kumimoji="0" lang="en-US" altLang="en-US" sz="2000" b="1" i="0" u="none" strike="noStrike" cap="none" normalizeH="0" baseline="0" dirty="0">
                <a:ln>
                  <a:noFill/>
                </a:ln>
                <a:solidFill>
                  <a:srgbClr val="000000"/>
                </a:solidFill>
                <a:effectLst/>
                <a:latin typeface="+mn-lt"/>
              </a:rPr>
              <a:t>Program 4: Reduction of </a:t>
            </a:r>
            <a:r>
              <a:rPr kumimoji="0" lang="en-US" altLang="en-US" sz="2000" b="1" i="0" u="none" strike="noStrike" cap="none" normalizeH="0" baseline="0" dirty="0" err="1">
                <a:ln>
                  <a:noFill/>
                </a:ln>
                <a:solidFill>
                  <a:srgbClr val="000000"/>
                </a:solidFill>
                <a:effectLst/>
                <a:latin typeface="+mn-lt"/>
              </a:rPr>
              <a:t>lncome</a:t>
            </a:r>
            <a:r>
              <a:rPr kumimoji="0" lang="en-US" altLang="en-US" sz="2000" b="1" i="0" u="none" strike="noStrike" cap="none" normalizeH="0" baseline="0" dirty="0">
                <a:ln>
                  <a:noFill/>
                </a:ln>
                <a:solidFill>
                  <a:srgbClr val="000000"/>
                </a:solidFill>
                <a:effectLst/>
                <a:latin typeface="+mn-lt"/>
              </a:rPr>
              <a:t> tax </a:t>
            </a:r>
            <a:endParaRPr kumimoji="0" lang="en-US" altLang="en-US" sz="2000" b="1" i="0" u="none" strike="noStrike" cap="none" normalizeH="0" baseline="0" dirty="0">
              <a:ln>
                <a:noFill/>
              </a:ln>
              <a:solidFill>
                <a:schemeClr val="tx1"/>
              </a:solidFill>
              <a:effectLst/>
              <a:latin typeface="+mn-lt"/>
            </a:endParaRPr>
          </a:p>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a:ln>
                  <a:noFill/>
                </a:ln>
                <a:solidFill>
                  <a:srgbClr val="000000"/>
                </a:solidFill>
                <a:effectLst/>
                <a:latin typeface="+mn-lt"/>
              </a:rPr>
              <a:t>v.        Program 5: Exemption of import duty</a:t>
            </a:r>
            <a:endParaRPr kumimoji="0" lang="en-US" altLang="en-US" sz="2000" b="1" i="0" u="none" strike="noStrike" cap="none" normalizeH="0" baseline="0" dirty="0">
              <a:ln>
                <a:noFill/>
              </a:ln>
              <a:solidFill>
                <a:schemeClr val="tx1"/>
              </a:solidFill>
              <a:effectLst/>
              <a:latin typeface="+mn-lt"/>
            </a:endParaRPr>
          </a:p>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a:ln>
                  <a:noFill/>
                </a:ln>
                <a:solidFill>
                  <a:srgbClr val="000000"/>
                </a:solidFill>
                <a:effectLst/>
                <a:latin typeface="+mn-lt"/>
              </a:rPr>
              <a:t>vi.        Program 6: Exemption of import duty - Raw materials </a:t>
            </a:r>
            <a:endParaRPr kumimoji="0" lang="en-US" altLang="en-US" sz="2000" b="1" i="0" u="none" strike="noStrike" cap="none" normalizeH="0" baseline="0" dirty="0">
              <a:ln>
                <a:noFill/>
              </a:ln>
              <a:solidFill>
                <a:schemeClr val="tx1"/>
              </a:solidFill>
              <a:effectLst/>
              <a:latin typeface="+mn-lt"/>
            </a:endParaRPr>
          </a:p>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a:ln>
                  <a:noFill/>
                </a:ln>
                <a:solidFill>
                  <a:srgbClr val="000000"/>
                </a:solidFill>
                <a:effectLst/>
                <a:latin typeface="+mn-lt"/>
              </a:rPr>
              <a:t>vii.        Program 7: Exemption of VAT</a:t>
            </a:r>
            <a:endParaRPr kumimoji="0" lang="en-US" altLang="en-US" sz="2000" b="1" i="0" u="none" strike="noStrike" cap="none" normalizeH="0" baseline="0" dirty="0">
              <a:ln>
                <a:noFill/>
              </a:ln>
              <a:solidFill>
                <a:schemeClr val="tx1"/>
              </a:solidFill>
              <a:effectLst/>
              <a:latin typeface="+mn-lt"/>
            </a:endParaRPr>
          </a:p>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mn-lt"/>
              </a:rPr>
              <a:t>viii.        Program 8: Accelerated depreciation or amortization</a:t>
            </a:r>
            <a:endParaRPr kumimoji="0" lang="en-US" altLang="en-US" sz="2000" b="0" i="0" u="none" strike="noStrike" cap="none" normalizeH="0" baseline="0" dirty="0">
              <a:ln>
                <a:noFill/>
              </a:ln>
              <a:solidFill>
                <a:schemeClr val="tx1"/>
              </a:solidFill>
              <a:effectLst/>
              <a:latin typeface="+mn-lt"/>
            </a:endParaRPr>
          </a:p>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mn-lt"/>
              </a:rPr>
              <a:t>ix.        </a:t>
            </a:r>
            <a:r>
              <a:rPr kumimoji="0" lang="en-US" altLang="en-US" sz="2000" b="1" i="0" u="none" strike="noStrike" cap="none" normalizeH="0" baseline="0" dirty="0">
                <a:ln>
                  <a:noFill/>
                </a:ln>
                <a:solidFill>
                  <a:srgbClr val="000000"/>
                </a:solidFill>
                <a:effectLst/>
                <a:latin typeface="+mn-lt"/>
              </a:rPr>
              <a:t>Program 9: Relief from Land and Building tax</a:t>
            </a:r>
            <a:endParaRPr kumimoji="0" lang="en-US" altLang="en-US" sz="2000" b="1" i="0" u="none" strike="noStrike" cap="none" normalizeH="0" baseline="0" dirty="0">
              <a:ln>
                <a:noFill/>
              </a:ln>
              <a:solidFill>
                <a:schemeClr val="tx1"/>
              </a:solidFill>
              <a:effectLst/>
              <a:latin typeface="+mn-lt"/>
            </a:endParaRPr>
          </a:p>
        </p:txBody>
      </p:sp>
      <p:sp>
        <p:nvSpPr>
          <p:cNvPr id="9" name="Rectangle 3">
            <a:extLst>
              <a:ext uri="{FF2B5EF4-FFF2-40B4-BE49-F238E27FC236}">
                <a16:creationId xmlns:a16="http://schemas.microsoft.com/office/drawing/2014/main" xmlns="" id="{53218D12-6C15-477B-B4B3-8D0212C3E4E7}"/>
              </a:ext>
            </a:extLst>
          </p:cNvPr>
          <p:cNvSpPr>
            <a:spLocks noChangeArrowheads="1"/>
          </p:cNvSpPr>
          <p:nvPr/>
        </p:nvSpPr>
        <p:spPr bwMode="auto">
          <a:xfrm>
            <a:off x="48719" y="3838890"/>
            <a:ext cx="8638081" cy="2862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1" i="0" u="sng" strike="noStrike" cap="none" normalizeH="0" baseline="0" dirty="0">
                <a:ln>
                  <a:noFill/>
                </a:ln>
                <a:solidFill>
                  <a:srgbClr val="000000"/>
                </a:solidFill>
                <a:effectLst/>
                <a:latin typeface="+mn-lt"/>
              </a:rPr>
              <a:t>b. Schemes by Government of Malaysia-</a:t>
            </a:r>
            <a:endParaRPr kumimoji="0" lang="en-US" altLang="en-US" sz="2000" b="1"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err="1">
                <a:ln>
                  <a:noFill/>
                </a:ln>
                <a:solidFill>
                  <a:srgbClr val="000000"/>
                </a:solidFill>
                <a:effectLst/>
                <a:latin typeface="+mn-lt"/>
              </a:rPr>
              <a:t>i</a:t>
            </a:r>
            <a:r>
              <a:rPr kumimoji="0" lang="en-US" altLang="en-US" sz="2000" b="0" i="0" u="none" strike="noStrike" cap="none" normalizeH="0" baseline="0" dirty="0">
                <a:ln>
                  <a:noFill/>
                </a:ln>
                <a:solidFill>
                  <a:srgbClr val="000000"/>
                </a:solidFill>
                <a:effectLst/>
                <a:latin typeface="+mn-lt"/>
              </a:rPr>
              <a:t>.        </a:t>
            </a:r>
            <a:r>
              <a:rPr kumimoji="0" lang="en-US" altLang="en-US" sz="2000" b="1" i="0" u="none" strike="noStrike" cap="none" normalizeH="0" baseline="0" dirty="0">
                <a:ln>
                  <a:noFill/>
                </a:ln>
                <a:solidFill>
                  <a:srgbClr val="000000"/>
                </a:solidFill>
                <a:effectLst/>
                <a:latin typeface="+mn-lt"/>
              </a:rPr>
              <a:t>Program No.1: The Market Development grant</a:t>
            </a:r>
            <a:endParaRPr kumimoji="0" lang="en-US" altLang="en-US" sz="2000" b="1"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mn-lt"/>
              </a:rPr>
              <a:t>ii.        </a:t>
            </a:r>
            <a:r>
              <a:rPr kumimoji="0" lang="en-US" altLang="en-US" sz="2000" b="1" i="0" u="none" strike="noStrike" cap="none" normalizeH="0" baseline="0" dirty="0">
                <a:ln>
                  <a:noFill/>
                </a:ln>
                <a:solidFill>
                  <a:srgbClr val="000000"/>
                </a:solidFill>
                <a:effectLst/>
                <a:latin typeface="+mn-lt"/>
              </a:rPr>
              <a:t>Program No.2: Export Credit Refinancing</a:t>
            </a:r>
            <a:endParaRPr kumimoji="0" lang="en-US" altLang="en-US" sz="2000" b="1"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mn-lt"/>
              </a:rPr>
              <a:t>iii.        Program No 3: Buyer Credit Guarantee</a:t>
            </a:r>
            <a:endParaRPr kumimoji="0" lang="en-US" altLang="en-US" sz="2000"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mn-lt"/>
              </a:rPr>
              <a:t>iv.        Program No.4: Pioneer Status</a:t>
            </a:r>
            <a:endParaRPr kumimoji="0" lang="en-US" altLang="en-US" sz="2000"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mn-lt"/>
              </a:rPr>
              <a:t>v.        Program No.5: Investment Tax Policies </a:t>
            </a:r>
            <a:endParaRPr kumimoji="0" lang="en-US" altLang="en-US" sz="2000"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mn-lt"/>
              </a:rPr>
              <a:t>vi.        Program No.6: Reinvestment Allowance</a:t>
            </a:r>
            <a:endParaRPr kumimoji="0" lang="en-US" altLang="en-US" sz="2000"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mn-lt"/>
              </a:rPr>
              <a:t>vii.        Program No.7: Accelerated Capital Allowance</a:t>
            </a:r>
            <a:endParaRPr kumimoji="0" lang="en-US" altLang="en-US" sz="2000"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mn-lt"/>
              </a:rPr>
              <a:t>viii.        </a:t>
            </a:r>
            <a:r>
              <a:rPr kumimoji="0" lang="en-US" altLang="en-US" sz="2000" b="1" i="0" u="none" strike="noStrike" cap="none" normalizeH="0" baseline="0" dirty="0">
                <a:ln>
                  <a:noFill/>
                </a:ln>
                <a:solidFill>
                  <a:srgbClr val="000000"/>
                </a:solidFill>
                <a:effectLst/>
                <a:latin typeface="+mn-lt"/>
              </a:rPr>
              <a:t>Program No.8: Tariff Related Incentives</a:t>
            </a:r>
            <a:endParaRPr kumimoji="0" lang="en-US" altLang="en-US" sz="2000" b="1" i="0" u="none" strike="noStrike" cap="none" normalizeH="0" baseline="0" dirty="0">
              <a:ln>
                <a:noFill/>
              </a:ln>
              <a:solidFill>
                <a:schemeClr val="tx1"/>
              </a:solidFill>
              <a:effectLst/>
              <a:latin typeface="+mn-lt"/>
            </a:endParaRPr>
          </a:p>
        </p:txBody>
      </p:sp>
    </p:spTree>
    <p:extLst>
      <p:ext uri="{BB962C8B-B14F-4D97-AF65-F5344CB8AC3E}">
        <p14:creationId xmlns:p14="http://schemas.microsoft.com/office/powerpoint/2010/main" val="273719012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xmlns="" id="{BEBFC431-325B-4BB0-B0AA-CD9B3DE6F04F}"/>
              </a:ext>
            </a:extLst>
          </p:cNvPr>
          <p:cNvSpPr>
            <a:spLocks noGrp="1"/>
          </p:cNvSpPr>
          <p:nvPr>
            <p:ph type="sldNum" sz="quarter" idx="12"/>
          </p:nvPr>
        </p:nvSpPr>
        <p:spPr/>
        <p:txBody>
          <a:bodyPr/>
          <a:lstStyle/>
          <a:p>
            <a:fld id="{B6F15528-21DE-4FAA-801E-634DDDAF4B2B}" type="slidenum">
              <a:rPr lang="en-US" smtClean="0"/>
              <a:pPr/>
              <a:t>34</a:t>
            </a:fld>
            <a:endParaRPr lang="en-US"/>
          </a:p>
        </p:txBody>
      </p:sp>
      <p:sp>
        <p:nvSpPr>
          <p:cNvPr id="4" name="Rectangle 1">
            <a:extLst>
              <a:ext uri="{FF2B5EF4-FFF2-40B4-BE49-F238E27FC236}">
                <a16:creationId xmlns:a16="http://schemas.microsoft.com/office/drawing/2014/main" xmlns="" id="{C465C22D-8A27-4987-95CF-F86C9B8A201E}"/>
              </a:ext>
            </a:extLst>
          </p:cNvPr>
          <p:cNvSpPr>
            <a:spLocks noChangeArrowheads="1"/>
          </p:cNvSpPr>
          <p:nvPr/>
        </p:nvSpPr>
        <p:spPr bwMode="auto">
          <a:xfrm>
            <a:off x="0" y="347472"/>
            <a:ext cx="8991600" cy="347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mn-lt"/>
              </a:rPr>
              <a:t>ix.        </a:t>
            </a:r>
            <a:r>
              <a:rPr kumimoji="0" lang="en-US" altLang="en-US" sz="2000" b="1" i="0" u="none" strike="noStrike" cap="none" normalizeH="0" baseline="0" dirty="0">
                <a:ln>
                  <a:noFill/>
                </a:ln>
                <a:solidFill>
                  <a:srgbClr val="000000"/>
                </a:solidFill>
                <a:effectLst/>
                <a:latin typeface="+mn-lt"/>
              </a:rPr>
              <a:t>Program No.9: Allowance for plants and Machinery</a:t>
            </a:r>
            <a:endParaRPr kumimoji="0" lang="en-US" altLang="en-US" sz="2000" b="1"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a:ln>
                  <a:noFill/>
                </a:ln>
                <a:solidFill>
                  <a:srgbClr val="000000"/>
                </a:solidFill>
                <a:effectLst/>
                <a:latin typeface="+mn-lt"/>
              </a:rPr>
              <a:t>x.        Program No.10: Incentives for manufacturing and manufacturing related services in East Coast Economic Corridor</a:t>
            </a:r>
            <a:endParaRPr kumimoji="0" lang="en-US" altLang="en-US" sz="2000" b="1"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a:ln>
                  <a:noFill/>
                </a:ln>
                <a:solidFill>
                  <a:srgbClr val="000000"/>
                </a:solidFill>
                <a:effectLst/>
                <a:latin typeface="+mn-lt"/>
              </a:rPr>
              <a:t>xi.        Program No. 11: Draw back on Import duty, Sales tax and Excise duty</a:t>
            </a:r>
            <a:endParaRPr kumimoji="0" lang="en-US" altLang="en-US" sz="2000" b="1"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a:ln>
                  <a:noFill/>
                </a:ln>
                <a:solidFill>
                  <a:srgbClr val="000000"/>
                </a:solidFill>
                <a:effectLst/>
                <a:latin typeface="+mn-lt"/>
              </a:rPr>
              <a:t>xii.        Program No.l2: Sales Tax Exemption</a:t>
            </a:r>
            <a:endParaRPr kumimoji="0" lang="en-US" altLang="en-US" sz="2000" b="1"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a:ln>
                  <a:noFill/>
                </a:ln>
                <a:solidFill>
                  <a:srgbClr val="000000"/>
                </a:solidFill>
                <a:effectLst/>
                <a:latin typeface="+mn-lt"/>
              </a:rPr>
              <a:t>xiii.        Program No.l3:  Exemption from Import Duty on Raw Materials/Components</a:t>
            </a:r>
            <a:endParaRPr kumimoji="0" lang="en-US" altLang="en-US" sz="2000" b="1"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a:ln>
                  <a:noFill/>
                </a:ln>
                <a:solidFill>
                  <a:srgbClr val="000000"/>
                </a:solidFill>
                <a:effectLst/>
                <a:latin typeface="+mn-lt"/>
              </a:rPr>
              <a:t>xiv.        Program No.14: Double Deduction for Promotion of Exports </a:t>
            </a:r>
            <a:endParaRPr kumimoji="0" lang="en-US" altLang="en-US" sz="2000" b="1"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a:ln>
                  <a:noFill/>
                </a:ln>
                <a:solidFill>
                  <a:srgbClr val="000000"/>
                </a:solidFill>
                <a:effectLst/>
                <a:latin typeface="+mn-lt"/>
              </a:rPr>
              <a:t>xv.        Program No.l6: Incentives for Small and Medium Enterprises </a:t>
            </a:r>
            <a:endParaRPr kumimoji="0" lang="en-US" altLang="en-US" sz="2000" b="1"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mn-lt"/>
              </a:rPr>
              <a:t>xvi.        Program No.17: Allowance for Increased Export</a:t>
            </a:r>
            <a:endParaRPr kumimoji="0" lang="en-US" altLang="en-US" sz="2000"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mn-lt"/>
              </a:rPr>
              <a:t>xvii.        </a:t>
            </a:r>
            <a:r>
              <a:rPr kumimoji="0" lang="en-US" altLang="en-US" sz="2000" b="1" i="0" u="none" strike="noStrike" cap="none" normalizeH="0" baseline="0" dirty="0">
                <a:ln>
                  <a:noFill/>
                </a:ln>
                <a:solidFill>
                  <a:srgbClr val="000000"/>
                </a:solidFill>
                <a:effectLst/>
                <a:latin typeface="+mn-lt"/>
              </a:rPr>
              <a:t>Program No.18: Tax Exemptions for Exporters in Free Trade Zones</a:t>
            </a:r>
            <a:endParaRPr kumimoji="0" lang="en-US" altLang="en-US" sz="2000" b="1" i="0" u="none" strike="noStrike" cap="none" normalizeH="0" baseline="0" dirty="0">
              <a:ln>
                <a:noFill/>
              </a:ln>
              <a:solidFill>
                <a:schemeClr val="tx1"/>
              </a:solidFill>
              <a:effectLst/>
              <a:latin typeface="+mn-lt"/>
            </a:endParaRPr>
          </a:p>
        </p:txBody>
      </p:sp>
      <p:sp>
        <p:nvSpPr>
          <p:cNvPr id="5" name="Rectangle 2">
            <a:extLst>
              <a:ext uri="{FF2B5EF4-FFF2-40B4-BE49-F238E27FC236}">
                <a16:creationId xmlns:a16="http://schemas.microsoft.com/office/drawing/2014/main" xmlns="" id="{F7277225-DB8B-4D04-87E3-CDCBBEF4C59F}"/>
              </a:ext>
            </a:extLst>
          </p:cNvPr>
          <p:cNvSpPr>
            <a:spLocks noChangeArrowheads="1"/>
          </p:cNvSpPr>
          <p:nvPr/>
        </p:nvSpPr>
        <p:spPr bwMode="auto">
          <a:xfrm>
            <a:off x="152400" y="3962400"/>
            <a:ext cx="9355125"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1" i="0" u="sng" strike="noStrike" cap="none" normalizeH="0" baseline="0" dirty="0">
                <a:ln>
                  <a:noFill/>
                </a:ln>
                <a:solidFill>
                  <a:srgbClr val="000000"/>
                </a:solidFill>
                <a:effectLst/>
                <a:latin typeface="+mn-lt"/>
              </a:rPr>
              <a:t>c. Schemes by Government of Sri Lanka -</a:t>
            </a:r>
            <a:endParaRPr kumimoji="0" lang="en-US" altLang="en-US" sz="2000" b="1"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err="1">
                <a:ln>
                  <a:noFill/>
                </a:ln>
                <a:solidFill>
                  <a:srgbClr val="000000"/>
                </a:solidFill>
                <a:effectLst/>
                <a:latin typeface="+mn-lt"/>
              </a:rPr>
              <a:t>i</a:t>
            </a:r>
            <a:r>
              <a:rPr kumimoji="0" lang="en-US" altLang="en-US" sz="2000" b="1" i="0" u="none" strike="noStrike" cap="none" normalizeH="0" baseline="0" dirty="0">
                <a:ln>
                  <a:noFill/>
                </a:ln>
                <a:solidFill>
                  <a:srgbClr val="000000"/>
                </a:solidFill>
                <a:effectLst/>
                <a:latin typeface="+mn-lt"/>
              </a:rPr>
              <a:t>.        Program No 1: National Building Tax exemption (Indirect Tax)</a:t>
            </a:r>
            <a:endParaRPr kumimoji="0" lang="en-US" altLang="en-US" sz="2000" b="1"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a:ln>
                  <a:noFill/>
                </a:ln>
                <a:solidFill>
                  <a:srgbClr val="000000"/>
                </a:solidFill>
                <a:effectLst/>
                <a:latin typeface="+mn-lt"/>
              </a:rPr>
              <a:t>ii.        Program No 2: Exemptions for custom duties on Capital and Intermediate Goods</a:t>
            </a:r>
            <a:endParaRPr kumimoji="0" lang="en-US" altLang="en-US" sz="2000" b="1"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a:ln>
                  <a:noFill/>
                </a:ln>
                <a:solidFill>
                  <a:srgbClr val="000000"/>
                </a:solidFill>
                <a:effectLst/>
                <a:latin typeface="+mn-lt"/>
              </a:rPr>
              <a:t>iii.        Program No 3: Income Tax Concessions for Specified undertakings</a:t>
            </a:r>
            <a:endParaRPr kumimoji="0" lang="en-US" altLang="en-US" sz="2000" b="1"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mn-lt"/>
              </a:rPr>
              <a:t>iv.        Program No 4: Income tax exemptions for undertakings with high Investment</a:t>
            </a:r>
            <a:endParaRPr kumimoji="0" lang="en-US" altLang="en-US" sz="2000"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mn-lt"/>
              </a:rPr>
              <a:t>v.        Program No 5: National Fertilizer Subsidy Scheme</a:t>
            </a:r>
            <a:endParaRPr kumimoji="0" lang="en-US" altLang="en-US" sz="2000"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mn-lt"/>
              </a:rPr>
              <a:t>vi.        </a:t>
            </a:r>
            <a:r>
              <a:rPr kumimoji="0" lang="en-US" altLang="en-US" sz="2000" b="1" i="0" u="none" strike="noStrike" cap="none" normalizeH="0" baseline="0" dirty="0">
                <a:ln>
                  <a:noFill/>
                </a:ln>
                <a:solidFill>
                  <a:srgbClr val="000000"/>
                </a:solidFill>
                <a:effectLst/>
                <a:latin typeface="+mn-lt"/>
              </a:rPr>
              <a:t>Program No 6: Subsidies for Rubber plantation</a:t>
            </a:r>
            <a:endParaRPr kumimoji="0" lang="en-US" altLang="en-US" sz="2000" b="1" i="0" u="none" strike="noStrike" cap="none" normalizeH="0" baseline="0" dirty="0">
              <a:ln>
                <a:noFill/>
              </a:ln>
              <a:solidFill>
                <a:schemeClr val="tx1"/>
              </a:solidFill>
              <a:effectLst/>
              <a:latin typeface="+mn-lt"/>
            </a:endParaRPr>
          </a:p>
        </p:txBody>
      </p:sp>
    </p:spTree>
    <p:extLst>
      <p:ext uri="{BB962C8B-B14F-4D97-AF65-F5344CB8AC3E}">
        <p14:creationId xmlns:p14="http://schemas.microsoft.com/office/powerpoint/2010/main" val="401035351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xmlns="" id="{BEBFC431-325B-4BB0-B0AA-CD9B3DE6F04F}"/>
              </a:ext>
            </a:extLst>
          </p:cNvPr>
          <p:cNvSpPr>
            <a:spLocks noGrp="1"/>
          </p:cNvSpPr>
          <p:nvPr>
            <p:ph type="sldNum" sz="quarter" idx="12"/>
          </p:nvPr>
        </p:nvSpPr>
        <p:spPr/>
        <p:txBody>
          <a:bodyPr/>
          <a:lstStyle/>
          <a:p>
            <a:fld id="{B6F15528-21DE-4FAA-801E-634DDDAF4B2B}" type="slidenum">
              <a:rPr lang="en-US" smtClean="0"/>
              <a:pPr/>
              <a:t>35</a:t>
            </a:fld>
            <a:endParaRPr lang="en-US"/>
          </a:p>
        </p:txBody>
      </p:sp>
      <p:sp>
        <p:nvSpPr>
          <p:cNvPr id="3" name="Rectangle 1">
            <a:extLst>
              <a:ext uri="{FF2B5EF4-FFF2-40B4-BE49-F238E27FC236}">
                <a16:creationId xmlns:a16="http://schemas.microsoft.com/office/drawing/2014/main" xmlns="" id="{184CCDEB-AD60-483E-B83A-76EE3A8EB222}"/>
              </a:ext>
            </a:extLst>
          </p:cNvPr>
          <p:cNvSpPr>
            <a:spLocks noChangeArrowheads="1"/>
          </p:cNvSpPr>
          <p:nvPr/>
        </p:nvSpPr>
        <p:spPr bwMode="auto">
          <a:xfrm>
            <a:off x="228600" y="685800"/>
            <a:ext cx="8686800" cy="50167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1" i="0" u="sng" strike="noStrike" cap="none" normalizeH="0" baseline="0" dirty="0">
                <a:ln>
                  <a:noFill/>
                </a:ln>
                <a:solidFill>
                  <a:srgbClr val="000000"/>
                </a:solidFill>
                <a:effectLst/>
                <a:latin typeface="+mn-lt"/>
              </a:rPr>
              <a:t>d. Schemes by Government of Thailand -</a:t>
            </a:r>
            <a:endParaRPr kumimoji="0" lang="en-US" altLang="en-US" sz="2000" b="1"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err="1">
                <a:ln>
                  <a:noFill/>
                </a:ln>
                <a:solidFill>
                  <a:srgbClr val="000000"/>
                </a:solidFill>
                <a:effectLst/>
                <a:latin typeface="+mn-lt"/>
              </a:rPr>
              <a:t>i</a:t>
            </a:r>
            <a:r>
              <a:rPr kumimoji="0" lang="en-US" altLang="en-US" sz="2000" b="0" i="0" u="none" strike="noStrike" cap="none" normalizeH="0" baseline="0" dirty="0">
                <a:ln>
                  <a:noFill/>
                </a:ln>
                <a:solidFill>
                  <a:srgbClr val="000000"/>
                </a:solidFill>
                <a:effectLst/>
                <a:latin typeface="+mn-lt"/>
              </a:rPr>
              <a:t>.        </a:t>
            </a:r>
            <a:r>
              <a:rPr kumimoji="0" lang="en-US" altLang="en-US" sz="2000" b="1" i="0" u="none" strike="noStrike" cap="none" normalizeH="0" baseline="0" dirty="0">
                <a:ln>
                  <a:noFill/>
                </a:ln>
                <a:solidFill>
                  <a:srgbClr val="000000"/>
                </a:solidFill>
                <a:effectLst/>
                <a:latin typeface="+mn-lt"/>
              </a:rPr>
              <a:t>Program No 1: Exemption/reduction of import duties on machinery</a:t>
            </a:r>
            <a:endParaRPr kumimoji="0" lang="en-US" altLang="en-US" sz="2000" b="1"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a:ln>
                  <a:noFill/>
                </a:ln>
                <a:solidFill>
                  <a:srgbClr val="000000"/>
                </a:solidFill>
                <a:effectLst/>
                <a:latin typeface="+mn-lt"/>
              </a:rPr>
              <a:t>ii.        Program No. 2: Exemption of import duty on raw material imported for use in production for export</a:t>
            </a:r>
            <a:endParaRPr kumimoji="0" lang="en-US" altLang="en-US" sz="2000" b="1"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a:ln>
                  <a:noFill/>
                </a:ln>
                <a:solidFill>
                  <a:srgbClr val="000000"/>
                </a:solidFill>
                <a:effectLst/>
                <a:latin typeface="+mn-lt"/>
              </a:rPr>
              <a:t>iii.        Program No 3: Reduction of import duty for raw or essential materials</a:t>
            </a:r>
            <a:endParaRPr kumimoji="0" lang="en-US" altLang="en-US" sz="2000" b="1"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mn-lt"/>
              </a:rPr>
              <a:t>iv.        Program No 4: Exemption of Corporate Income Tax for BOI-Promoted Activities</a:t>
            </a:r>
            <a:endParaRPr kumimoji="0" lang="en-US" altLang="en-US" sz="2000"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mn-lt"/>
              </a:rPr>
              <a:t>v.        Program No 5: Reduction of </a:t>
            </a:r>
            <a:r>
              <a:rPr kumimoji="0" lang="en-US" altLang="en-US" sz="2000" b="0" i="0" u="none" strike="noStrike" cap="none" normalizeH="0" baseline="0" dirty="0" err="1">
                <a:ln>
                  <a:noFill/>
                </a:ln>
                <a:solidFill>
                  <a:srgbClr val="000000"/>
                </a:solidFill>
                <a:effectLst/>
                <a:latin typeface="+mn-lt"/>
              </a:rPr>
              <a:t>lncome</a:t>
            </a:r>
            <a:r>
              <a:rPr kumimoji="0" lang="en-US" altLang="en-US" sz="2000" b="0" i="0" u="none" strike="noStrike" cap="none" normalizeH="0" baseline="0" dirty="0">
                <a:ln>
                  <a:noFill/>
                </a:ln>
                <a:solidFill>
                  <a:srgbClr val="000000"/>
                </a:solidFill>
                <a:effectLst/>
                <a:latin typeface="+mn-lt"/>
              </a:rPr>
              <a:t> tax in Investment Promotion Zones</a:t>
            </a:r>
            <a:endParaRPr kumimoji="0" lang="en-US" altLang="en-US" sz="2000"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mn-lt"/>
              </a:rPr>
              <a:t>vi.        Program No. 6: Additional 25 percent deduction of the cost of installation or construction of facilities</a:t>
            </a:r>
            <a:endParaRPr kumimoji="0" lang="en-US" altLang="en-US" sz="2000"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mn-lt"/>
              </a:rPr>
              <a:t>vii.        Program No 7: Double deduction available for companies in Investment Promotion Zones</a:t>
            </a:r>
            <a:endParaRPr kumimoji="0" lang="en-US" altLang="en-US" sz="2000"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mn-lt"/>
              </a:rPr>
              <a:t>viii.        Program No 8: Exemption of Income Tax - Dividends</a:t>
            </a:r>
            <a:endParaRPr kumimoji="0" lang="en-US" altLang="en-US" sz="2000"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mn-lt"/>
              </a:rPr>
              <a:t>ix</a:t>
            </a:r>
            <a:r>
              <a:rPr kumimoji="0" lang="en-US" altLang="en-US" sz="2000" b="1" i="0" u="none" strike="noStrike" cap="none" normalizeH="0" baseline="0" dirty="0">
                <a:ln>
                  <a:noFill/>
                </a:ln>
                <a:solidFill>
                  <a:srgbClr val="000000"/>
                </a:solidFill>
                <a:effectLst/>
                <a:latin typeface="+mn-lt"/>
              </a:rPr>
              <a:t>.        Program No. 9: VAT exemption on exports</a:t>
            </a:r>
            <a:endParaRPr kumimoji="0" lang="en-US" altLang="en-US" sz="2000" b="1"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mn-lt"/>
              </a:rPr>
              <a:t>x.        </a:t>
            </a:r>
            <a:r>
              <a:rPr kumimoji="0" lang="en-US" altLang="en-US" sz="2000" b="1" i="0" u="none" strike="noStrike" cap="none" normalizeH="0" baseline="0" dirty="0">
                <a:ln>
                  <a:noFill/>
                </a:ln>
                <a:solidFill>
                  <a:srgbClr val="000000"/>
                </a:solidFill>
                <a:effectLst/>
                <a:latin typeface="+mn-lt"/>
              </a:rPr>
              <a:t>Program No. 10: Short term Export Credit Insurance</a:t>
            </a:r>
            <a:endParaRPr kumimoji="0" lang="en-US" altLang="en-US" sz="2000" b="1"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a:ln>
                  <a:noFill/>
                </a:ln>
                <a:solidFill>
                  <a:srgbClr val="000000"/>
                </a:solidFill>
                <a:effectLst/>
                <a:latin typeface="+mn-lt"/>
              </a:rPr>
              <a:t>xi.        Program No. 11: Medium and Long term Export credit Insurance</a:t>
            </a:r>
            <a:endParaRPr kumimoji="0" lang="en-US" altLang="en-US" sz="2000" b="1" i="0" u="none" strike="noStrike" cap="none" normalizeH="0" baseline="0" dirty="0">
              <a:ln>
                <a:noFill/>
              </a:ln>
              <a:solidFill>
                <a:schemeClr val="tx1"/>
              </a:solidFill>
              <a:effectLst/>
              <a:latin typeface="+mn-lt"/>
            </a:endParaRPr>
          </a:p>
        </p:txBody>
      </p:sp>
    </p:spTree>
    <p:extLst>
      <p:ext uri="{BB962C8B-B14F-4D97-AF65-F5344CB8AC3E}">
        <p14:creationId xmlns:p14="http://schemas.microsoft.com/office/powerpoint/2010/main" val="162851175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xmlns="" id="{BEBFC431-325B-4BB0-B0AA-CD9B3DE6F04F}"/>
              </a:ext>
            </a:extLst>
          </p:cNvPr>
          <p:cNvSpPr>
            <a:spLocks noGrp="1"/>
          </p:cNvSpPr>
          <p:nvPr>
            <p:ph type="sldNum" sz="quarter" idx="12"/>
          </p:nvPr>
        </p:nvSpPr>
        <p:spPr/>
        <p:txBody>
          <a:bodyPr/>
          <a:lstStyle/>
          <a:p>
            <a:fld id="{B6F15528-21DE-4FAA-801E-634DDDAF4B2B}" type="slidenum">
              <a:rPr lang="en-US" smtClean="0"/>
              <a:pPr/>
              <a:t>36</a:t>
            </a:fld>
            <a:endParaRPr lang="en-US"/>
          </a:p>
        </p:txBody>
      </p:sp>
      <p:sp>
        <p:nvSpPr>
          <p:cNvPr id="4" name="Rectangle 1">
            <a:extLst>
              <a:ext uri="{FF2B5EF4-FFF2-40B4-BE49-F238E27FC236}">
                <a16:creationId xmlns:a16="http://schemas.microsoft.com/office/drawing/2014/main" xmlns="" id="{6340A75C-C828-4B78-B860-83F242C5D46F}"/>
              </a:ext>
            </a:extLst>
          </p:cNvPr>
          <p:cNvSpPr>
            <a:spLocks noChangeArrowheads="1"/>
          </p:cNvSpPr>
          <p:nvPr/>
        </p:nvSpPr>
        <p:spPr bwMode="auto">
          <a:xfrm>
            <a:off x="228600" y="685800"/>
            <a:ext cx="8460698"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1" i="0" u="sng" strike="noStrike" cap="none" normalizeH="0" baseline="0" dirty="0">
                <a:ln>
                  <a:noFill/>
                </a:ln>
                <a:solidFill>
                  <a:srgbClr val="000000"/>
                </a:solidFill>
                <a:effectLst/>
                <a:latin typeface="+mn-lt"/>
              </a:rPr>
              <a:t>e. Schemes by Government of Vietnam-</a:t>
            </a:r>
            <a:endParaRPr kumimoji="0" lang="en-US" altLang="en-US" sz="2000" b="1"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err="1">
                <a:ln>
                  <a:noFill/>
                </a:ln>
                <a:solidFill>
                  <a:srgbClr val="000000"/>
                </a:solidFill>
                <a:effectLst/>
                <a:latin typeface="+mn-lt"/>
              </a:rPr>
              <a:t>i</a:t>
            </a:r>
            <a:r>
              <a:rPr kumimoji="0" lang="en-US" altLang="en-US" sz="2000" b="1" i="0" u="none" strike="noStrike" cap="none" normalizeH="0" baseline="0" dirty="0">
                <a:ln>
                  <a:noFill/>
                </a:ln>
                <a:solidFill>
                  <a:srgbClr val="000000"/>
                </a:solidFill>
                <a:effectLst/>
                <a:latin typeface="+mn-lt"/>
              </a:rPr>
              <a:t>.        Program No 1: Import Duty Exemptions on Imports of Raw Materials for Exporting Goods</a:t>
            </a:r>
            <a:endParaRPr kumimoji="0" lang="en-US" altLang="en-US" sz="2000" b="1"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a:ln>
                  <a:noFill/>
                </a:ln>
                <a:solidFill>
                  <a:srgbClr val="000000"/>
                </a:solidFill>
                <a:effectLst/>
                <a:latin typeface="+mn-lt"/>
              </a:rPr>
              <a:t>ii.        Program No 2: Import Duty Exemptions on Imported Raw Materials in non­tariff zones</a:t>
            </a:r>
            <a:endParaRPr kumimoji="0" lang="en-US" altLang="en-US" sz="2000" b="1"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a:ln>
                  <a:noFill/>
                </a:ln>
                <a:solidFill>
                  <a:srgbClr val="000000"/>
                </a:solidFill>
                <a:effectLst/>
                <a:latin typeface="+mn-lt"/>
              </a:rPr>
              <a:t>iii.        Program No 3: Import Duty Exemption on Imports of Spare Parts and Accessories for Companies in Industrial Zones</a:t>
            </a:r>
            <a:endParaRPr kumimoji="0" lang="en-US" altLang="en-US" sz="2000" b="1"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a:ln>
                  <a:noFill/>
                </a:ln>
                <a:solidFill>
                  <a:srgbClr val="000000"/>
                </a:solidFill>
                <a:effectLst/>
                <a:latin typeface="+mn-lt"/>
              </a:rPr>
              <a:t>iv.        Program No 4: Reduction of Corporate Income tax</a:t>
            </a:r>
            <a:endParaRPr kumimoji="0" lang="en-US" altLang="en-US" sz="2000" b="1"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a:ln>
                  <a:noFill/>
                </a:ln>
                <a:solidFill>
                  <a:srgbClr val="000000"/>
                </a:solidFill>
                <a:effectLst/>
                <a:latin typeface="+mn-lt"/>
              </a:rPr>
              <a:t>v.        Program No 5: Exemption or Reduction of Import tax</a:t>
            </a:r>
            <a:endParaRPr kumimoji="0" lang="en-US" altLang="en-US" sz="2000" b="1"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mn-lt"/>
              </a:rPr>
              <a:t>vi.        Program No.6: Exemption and Reduction of Land &amp; Water rent </a:t>
            </a:r>
            <a:endParaRPr kumimoji="0" lang="en-US" altLang="en-US" sz="2000" b="0"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mn-lt"/>
              </a:rPr>
              <a:t>vii.        </a:t>
            </a:r>
            <a:r>
              <a:rPr kumimoji="0" lang="en-US" altLang="en-US" sz="2000" b="1" i="0" u="none" strike="noStrike" cap="none" normalizeH="0" baseline="0" dirty="0">
                <a:ln>
                  <a:noFill/>
                </a:ln>
                <a:solidFill>
                  <a:srgbClr val="000000"/>
                </a:solidFill>
                <a:effectLst/>
                <a:latin typeface="+mn-lt"/>
              </a:rPr>
              <a:t>Program No 8: Investment Credit by Vietnam Development Bank </a:t>
            </a:r>
            <a:endParaRPr kumimoji="0" lang="en-US" altLang="en-US" sz="2000" b="1" i="0" u="none" strike="noStrike" cap="none" normalizeH="0" baseline="0" dirty="0">
              <a:ln>
                <a:noFill/>
              </a:ln>
              <a:solidFill>
                <a:schemeClr val="tx1"/>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mn-lt"/>
              </a:rPr>
              <a:t>viii.        Program No 9: Export Credit by Vietnam Development Bank</a:t>
            </a:r>
            <a:endParaRPr kumimoji="0" lang="en-US" altLang="en-US" sz="2000" b="0" i="0" u="none" strike="noStrike" cap="none" normalizeH="0" baseline="0" dirty="0">
              <a:ln>
                <a:noFill/>
              </a:ln>
              <a:solidFill>
                <a:schemeClr val="tx1"/>
              </a:solidFill>
              <a:effectLst/>
              <a:latin typeface="+mn-lt"/>
            </a:endParaRPr>
          </a:p>
        </p:txBody>
      </p:sp>
    </p:spTree>
    <p:extLst>
      <p:ext uri="{BB962C8B-B14F-4D97-AF65-F5344CB8AC3E}">
        <p14:creationId xmlns:p14="http://schemas.microsoft.com/office/powerpoint/2010/main" val="216246617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82462872-A0DD-47B0-A440-F43C84FEF362}"/>
              </a:ext>
            </a:extLst>
          </p:cNvPr>
          <p:cNvSpPr>
            <a:spLocks noGrp="1"/>
          </p:cNvSpPr>
          <p:nvPr>
            <p:ph idx="1"/>
          </p:nvPr>
        </p:nvSpPr>
        <p:spPr/>
        <p:txBody>
          <a:bodyPr/>
          <a:lstStyle/>
          <a:p>
            <a:r>
              <a:rPr lang="en-US" b="1" dirty="0"/>
              <a:t>Emulsion Styrene Butadiene Rubber (E-SBR) from Korea under Anti-subsidy Investigation on Complaint of Indian Synthetic Rubber and RIL</a:t>
            </a:r>
          </a:p>
          <a:p>
            <a:endParaRPr lang="en-US" b="1" dirty="0"/>
          </a:p>
          <a:p>
            <a:r>
              <a:rPr lang="en-US" b="1" i="1" dirty="0"/>
              <a:t>[Initiation Notification - Case No. CVD-07/2019 dated 29 October 2019]</a:t>
            </a:r>
          </a:p>
          <a:p>
            <a:endParaRPr lang="en-US" b="1" i="1" dirty="0"/>
          </a:p>
          <a:p>
            <a:r>
              <a:rPr lang="en-US" dirty="0"/>
              <a:t>Subject: Initiation of Anti-Subsidy Investigation concerning imports of Styrene Butadiene Rubber from Korea RP.</a:t>
            </a:r>
          </a:p>
        </p:txBody>
      </p:sp>
      <p:sp>
        <p:nvSpPr>
          <p:cNvPr id="4" name="Slide Number Placeholder 3">
            <a:extLst>
              <a:ext uri="{FF2B5EF4-FFF2-40B4-BE49-F238E27FC236}">
                <a16:creationId xmlns:a16="http://schemas.microsoft.com/office/drawing/2014/main" xmlns="" id="{52618AFE-177A-4D6D-8C2A-94D4B60BA652}"/>
              </a:ext>
            </a:extLst>
          </p:cNvPr>
          <p:cNvSpPr>
            <a:spLocks noGrp="1"/>
          </p:cNvSpPr>
          <p:nvPr>
            <p:ph type="sldNum" sz="quarter" idx="12"/>
          </p:nvPr>
        </p:nvSpPr>
        <p:spPr/>
        <p:txBody>
          <a:bodyPr/>
          <a:lstStyle/>
          <a:p>
            <a:fld id="{B6F15528-21DE-4FAA-801E-634DDDAF4B2B}" type="slidenum">
              <a:rPr lang="en-US" smtClean="0"/>
              <a:pPr/>
              <a:t>37</a:t>
            </a:fld>
            <a:endParaRPr lang="en-US"/>
          </a:p>
        </p:txBody>
      </p:sp>
    </p:spTree>
    <p:extLst>
      <p:ext uri="{BB962C8B-B14F-4D97-AF65-F5344CB8AC3E}">
        <p14:creationId xmlns:p14="http://schemas.microsoft.com/office/powerpoint/2010/main" val="89212059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xmlns="" id="{BB38CA20-8472-4C83-9EF7-3F3B4B25E201}"/>
              </a:ext>
            </a:extLst>
          </p:cNvPr>
          <p:cNvSpPr>
            <a:spLocks noGrp="1"/>
          </p:cNvSpPr>
          <p:nvPr>
            <p:ph type="sldNum" sz="quarter" idx="12"/>
          </p:nvPr>
        </p:nvSpPr>
        <p:spPr/>
        <p:txBody>
          <a:bodyPr/>
          <a:lstStyle/>
          <a:p>
            <a:fld id="{B6F15528-21DE-4FAA-801E-634DDDAF4B2B}" type="slidenum">
              <a:rPr lang="en-US" smtClean="0"/>
              <a:pPr/>
              <a:t>38</a:t>
            </a:fld>
            <a:endParaRPr lang="en-US"/>
          </a:p>
        </p:txBody>
      </p:sp>
      <p:sp>
        <p:nvSpPr>
          <p:cNvPr id="3" name="Rectangle 1">
            <a:extLst>
              <a:ext uri="{FF2B5EF4-FFF2-40B4-BE49-F238E27FC236}">
                <a16:creationId xmlns:a16="http://schemas.microsoft.com/office/drawing/2014/main" xmlns="" id="{2B4C81FC-05A0-40BD-91D3-4B2B501E58CA}"/>
              </a:ext>
            </a:extLst>
          </p:cNvPr>
          <p:cNvSpPr>
            <a:spLocks noChangeArrowheads="1"/>
          </p:cNvSpPr>
          <p:nvPr/>
        </p:nvSpPr>
        <p:spPr bwMode="auto">
          <a:xfrm>
            <a:off x="152400" y="347472"/>
            <a:ext cx="8686800" cy="61863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a:ln>
                  <a:noFill/>
                </a:ln>
                <a:solidFill>
                  <a:srgbClr val="000000"/>
                </a:solidFill>
                <a:effectLst/>
                <a:latin typeface="+mn-lt"/>
              </a:rPr>
              <a:t>A</a:t>
            </a:r>
            <a:r>
              <a:rPr kumimoji="0" lang="en-US" altLang="en-US" sz="2200" b="1" i="0" u="none" strike="noStrike" cap="none" normalizeH="0" baseline="0" dirty="0">
                <a:ln>
                  <a:noFill/>
                </a:ln>
                <a:solidFill>
                  <a:srgbClr val="000000"/>
                </a:solidFill>
                <a:effectLst/>
                <a:latin typeface="+mn-lt"/>
              </a:rPr>
              <a:t>. Scheme identified in form of Equity infusion/direct transfer of funds</a:t>
            </a:r>
            <a:endParaRPr kumimoji="0" lang="en-US" altLang="en-US" sz="2200" b="0" i="0" u="none" strike="noStrike" cap="none" normalizeH="0" baseline="0" dirty="0">
              <a:ln>
                <a:noFill/>
              </a:ln>
              <a:solidFill>
                <a:schemeClr val="tx1"/>
              </a:solidFill>
              <a:effectLst/>
              <a:latin typeface="+mn-lt"/>
            </a:endParaRPr>
          </a:p>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2200" b="0" i="0" u="none" strike="noStrike" cap="none" normalizeH="0" baseline="0" dirty="0">
                <a:ln>
                  <a:noFill/>
                </a:ln>
                <a:solidFill>
                  <a:srgbClr val="000000"/>
                </a:solidFill>
                <a:effectLst/>
                <a:latin typeface="+mn-lt"/>
              </a:rPr>
              <a:t>1. Program No 1: Corporate restructuring /Debt restructuring</a:t>
            </a:r>
            <a:br>
              <a:rPr kumimoji="0" lang="en-US" altLang="en-US" sz="2200" b="0" i="0" u="none" strike="noStrike" cap="none" normalizeH="0" baseline="0" dirty="0">
                <a:ln>
                  <a:noFill/>
                </a:ln>
                <a:solidFill>
                  <a:srgbClr val="000000"/>
                </a:solidFill>
                <a:effectLst/>
                <a:latin typeface="+mn-lt"/>
              </a:rPr>
            </a:br>
            <a:endParaRPr kumimoji="0" lang="en-US" altLang="en-US" sz="2200" b="0" i="0" u="none" strike="noStrike" cap="none" normalizeH="0" baseline="0" dirty="0">
              <a:ln>
                <a:noFill/>
              </a:ln>
              <a:solidFill>
                <a:schemeClr val="tx1"/>
              </a:solidFill>
              <a:effectLst/>
              <a:latin typeface="+mn-lt"/>
            </a:endParaRPr>
          </a:p>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2200" b="1" i="0" u="none" strike="noStrike" cap="none" normalizeH="0" baseline="0" dirty="0">
                <a:ln>
                  <a:noFill/>
                </a:ln>
                <a:solidFill>
                  <a:srgbClr val="000000"/>
                </a:solidFill>
                <a:effectLst/>
                <a:latin typeface="+mn-lt"/>
              </a:rPr>
              <a:t>B. Scheme identified in form of indirect taxes</a:t>
            </a:r>
            <a:endParaRPr kumimoji="0" lang="en-US" altLang="en-US" sz="2200" b="0" i="0" u="none" strike="noStrike" cap="none" normalizeH="0" baseline="0" dirty="0">
              <a:ln>
                <a:noFill/>
              </a:ln>
              <a:solidFill>
                <a:schemeClr val="tx1"/>
              </a:solidFill>
              <a:effectLst/>
              <a:latin typeface="+mn-lt"/>
            </a:endParaRPr>
          </a:p>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2200" b="0" i="0" u="none" strike="noStrike" cap="none" normalizeH="0" baseline="0" dirty="0">
                <a:ln>
                  <a:noFill/>
                </a:ln>
                <a:solidFill>
                  <a:srgbClr val="000000"/>
                </a:solidFill>
                <a:effectLst/>
                <a:latin typeface="+mn-lt"/>
              </a:rPr>
              <a:t>2</a:t>
            </a:r>
            <a:r>
              <a:rPr kumimoji="0" lang="en-US" altLang="en-US" sz="2200" b="1" i="0" u="none" strike="noStrike" cap="none" normalizeH="0" baseline="0" dirty="0">
                <a:ln>
                  <a:noFill/>
                </a:ln>
                <a:solidFill>
                  <a:srgbClr val="000000"/>
                </a:solidFill>
                <a:effectLst/>
                <a:latin typeface="+mn-lt"/>
              </a:rPr>
              <a:t>. Program No 2: Duty draw back –Refund of customs duties on raw materials for exports / Duty Drawback on Non-Physically Incorporated Items and Excess Loss Rate</a:t>
            </a:r>
            <a:r>
              <a:rPr kumimoji="0" lang="en-US" altLang="en-US" sz="2200" b="0" i="0" u="none" strike="noStrike" cap="none" normalizeH="0" baseline="0" dirty="0">
                <a:ln>
                  <a:noFill/>
                </a:ln>
                <a:solidFill>
                  <a:srgbClr val="000000"/>
                </a:solidFill>
                <a:effectLst/>
                <a:latin typeface="+mn-lt"/>
              </a:rPr>
              <a:t/>
            </a:r>
            <a:br>
              <a:rPr kumimoji="0" lang="en-US" altLang="en-US" sz="2200" b="0" i="0" u="none" strike="noStrike" cap="none" normalizeH="0" baseline="0" dirty="0">
                <a:ln>
                  <a:noFill/>
                </a:ln>
                <a:solidFill>
                  <a:srgbClr val="000000"/>
                </a:solidFill>
                <a:effectLst/>
                <a:latin typeface="+mn-lt"/>
              </a:rPr>
            </a:br>
            <a:endParaRPr kumimoji="0" lang="en-US" altLang="en-US" sz="2200" b="0" i="0" u="none" strike="noStrike" cap="none" normalizeH="0" baseline="0" dirty="0">
              <a:ln>
                <a:noFill/>
              </a:ln>
              <a:solidFill>
                <a:schemeClr val="tx1"/>
              </a:solidFill>
              <a:effectLst/>
              <a:latin typeface="+mn-lt"/>
            </a:endParaRPr>
          </a:p>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2200" b="1" i="0" u="none" strike="noStrike" cap="none" normalizeH="0" baseline="0" dirty="0">
                <a:ln>
                  <a:noFill/>
                </a:ln>
                <a:solidFill>
                  <a:srgbClr val="000000"/>
                </a:solidFill>
                <a:effectLst/>
                <a:latin typeface="+mn-lt"/>
              </a:rPr>
              <a:t>C. Schemes identified in form of Grants</a:t>
            </a:r>
            <a:endParaRPr kumimoji="0" lang="en-US" altLang="en-US" sz="2200" b="0" i="0" u="none" strike="noStrike" cap="none" normalizeH="0" baseline="0" dirty="0">
              <a:ln>
                <a:noFill/>
              </a:ln>
              <a:solidFill>
                <a:schemeClr val="tx1"/>
              </a:solidFill>
              <a:effectLst/>
              <a:latin typeface="+mn-lt"/>
            </a:endParaRPr>
          </a:p>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2200" b="0" i="0" u="none" strike="noStrike" cap="none" normalizeH="0" baseline="0" dirty="0">
                <a:ln>
                  <a:noFill/>
                </a:ln>
                <a:solidFill>
                  <a:srgbClr val="000000"/>
                </a:solidFill>
                <a:effectLst/>
                <a:latin typeface="+mn-lt"/>
              </a:rPr>
              <a:t>3. </a:t>
            </a:r>
            <a:r>
              <a:rPr kumimoji="0" lang="en-US" altLang="en-US" sz="2200" b="1" i="0" u="none" strike="noStrike" cap="none" normalizeH="0" baseline="0" dirty="0">
                <a:ln>
                  <a:noFill/>
                </a:ln>
                <a:solidFill>
                  <a:srgbClr val="000000"/>
                </a:solidFill>
                <a:effectLst/>
                <a:latin typeface="+mn-lt"/>
              </a:rPr>
              <a:t>Program No 3: Various government grants as per the Annual report of SBR producers or manufactures Ad-hoc Subsidies</a:t>
            </a:r>
            <a:endParaRPr kumimoji="0" lang="en-US" altLang="en-US" sz="2200" b="1" i="0" u="none" strike="noStrike" cap="none" normalizeH="0" baseline="0" dirty="0">
              <a:ln>
                <a:noFill/>
              </a:ln>
              <a:solidFill>
                <a:schemeClr val="tx1"/>
              </a:solidFill>
              <a:effectLst/>
              <a:latin typeface="+mn-lt"/>
            </a:endParaRPr>
          </a:p>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2200" b="0" i="0" u="none" strike="noStrike" cap="none" normalizeH="0" baseline="0" dirty="0">
                <a:ln>
                  <a:noFill/>
                </a:ln>
                <a:solidFill>
                  <a:srgbClr val="000000"/>
                </a:solidFill>
                <a:effectLst/>
                <a:latin typeface="+mn-lt"/>
              </a:rPr>
              <a:t>4. Program No 4: Renewable Energy Projects Set-up Policy</a:t>
            </a:r>
            <a:endParaRPr kumimoji="0" lang="en-US" altLang="en-US" sz="2200" b="0" i="0" u="none" strike="noStrike" cap="none" normalizeH="0" baseline="0" dirty="0">
              <a:ln>
                <a:noFill/>
              </a:ln>
              <a:solidFill>
                <a:schemeClr val="tx1"/>
              </a:solidFill>
              <a:effectLst/>
              <a:latin typeface="+mn-lt"/>
            </a:endParaRPr>
          </a:p>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2200" b="0" i="0" u="none" strike="noStrike" cap="none" normalizeH="0" baseline="0" dirty="0">
                <a:ln>
                  <a:noFill/>
                </a:ln>
                <a:solidFill>
                  <a:srgbClr val="000000"/>
                </a:solidFill>
                <a:effectLst/>
                <a:latin typeface="+mn-lt"/>
              </a:rPr>
              <a:t>5. Program No 5: Research &amp; Development Projects Support Policy/ Corporate Tax</a:t>
            </a:r>
            <a:endParaRPr kumimoji="0" lang="en-US" altLang="en-US" sz="2200" b="0" i="0" u="none" strike="noStrike" cap="none" normalizeH="0" baseline="0" dirty="0">
              <a:ln>
                <a:noFill/>
              </a:ln>
              <a:solidFill>
                <a:schemeClr val="tx1"/>
              </a:solidFill>
              <a:effectLst/>
              <a:latin typeface="+mn-lt"/>
            </a:endParaRPr>
          </a:p>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2200" b="0" i="0" u="none" strike="noStrike" cap="none" normalizeH="0" baseline="0" dirty="0">
                <a:ln>
                  <a:noFill/>
                </a:ln>
                <a:solidFill>
                  <a:srgbClr val="000000"/>
                </a:solidFill>
                <a:effectLst/>
                <a:latin typeface="+mn-lt"/>
              </a:rPr>
              <a:t>Exemption/Reduction for Companies within Special R&amp;D Zones</a:t>
            </a:r>
            <a:br>
              <a:rPr kumimoji="0" lang="en-US" altLang="en-US" sz="2200" b="0" i="0" u="none" strike="noStrike" cap="none" normalizeH="0" baseline="0" dirty="0">
                <a:ln>
                  <a:noFill/>
                </a:ln>
                <a:solidFill>
                  <a:srgbClr val="000000"/>
                </a:solidFill>
                <a:effectLst/>
                <a:latin typeface="+mn-lt"/>
              </a:rPr>
            </a:br>
            <a:endParaRPr kumimoji="0" lang="en-US" altLang="en-US" sz="2200" b="0" i="0" u="none" strike="noStrike" cap="none" normalizeH="0" baseline="0" dirty="0">
              <a:ln>
                <a:noFill/>
              </a:ln>
              <a:solidFill>
                <a:schemeClr val="tx1"/>
              </a:solidFill>
              <a:effectLst/>
              <a:latin typeface="+mn-lt"/>
            </a:endParaRPr>
          </a:p>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2200" b="1" i="0" u="none" strike="noStrike" cap="none" normalizeH="0" baseline="0" dirty="0">
                <a:ln>
                  <a:noFill/>
                </a:ln>
                <a:solidFill>
                  <a:srgbClr val="000000"/>
                </a:solidFill>
                <a:effectLst/>
                <a:latin typeface="+mn-lt"/>
              </a:rPr>
              <a:t>D. Schemes identified in form of Preferential lending</a:t>
            </a:r>
            <a:endParaRPr kumimoji="0" lang="en-US" altLang="en-US" sz="2200" b="0" i="0" u="none" strike="noStrike" cap="none" normalizeH="0" baseline="0" dirty="0">
              <a:ln>
                <a:noFill/>
              </a:ln>
              <a:solidFill>
                <a:schemeClr val="tx1"/>
              </a:solidFill>
              <a:effectLst/>
              <a:latin typeface="+mn-lt"/>
            </a:endParaRPr>
          </a:p>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2200" b="0" i="0" u="none" strike="noStrike" cap="none" normalizeH="0" baseline="0" dirty="0">
                <a:ln>
                  <a:noFill/>
                </a:ln>
                <a:solidFill>
                  <a:srgbClr val="000000"/>
                </a:solidFill>
                <a:effectLst/>
                <a:latin typeface="+mn-lt"/>
              </a:rPr>
              <a:t>6. </a:t>
            </a:r>
            <a:r>
              <a:rPr kumimoji="0" lang="en-US" altLang="en-US" sz="2200" b="1" i="0" u="none" strike="noStrike" cap="none" normalizeH="0" baseline="0" dirty="0">
                <a:ln>
                  <a:noFill/>
                </a:ln>
                <a:solidFill>
                  <a:srgbClr val="000000"/>
                </a:solidFill>
                <a:effectLst/>
                <a:latin typeface="+mn-lt"/>
              </a:rPr>
              <a:t>Program No 6: Preferential lending by Industrial Bank of Korea</a:t>
            </a:r>
            <a:endParaRPr kumimoji="0" lang="en-US" altLang="en-US" sz="2200" b="1" i="0" u="none" strike="noStrike" cap="none" normalizeH="0" baseline="0" dirty="0">
              <a:ln>
                <a:noFill/>
              </a:ln>
              <a:solidFill>
                <a:schemeClr val="tx1"/>
              </a:solidFill>
              <a:effectLst/>
              <a:latin typeface="+mn-lt"/>
            </a:endParaRPr>
          </a:p>
        </p:txBody>
      </p:sp>
    </p:spTree>
    <p:extLst>
      <p:ext uri="{BB962C8B-B14F-4D97-AF65-F5344CB8AC3E}">
        <p14:creationId xmlns:p14="http://schemas.microsoft.com/office/powerpoint/2010/main" val="149467640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600200" y="3368820"/>
            <a:ext cx="5943600" cy="11733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1373981" y="1301181"/>
            <a:ext cx="6400800" cy="1200150"/>
          </a:xfrm>
        </p:spPr>
        <p:txBody>
          <a:bodyPr anchor="t"/>
          <a:lstStyle/>
          <a:p>
            <a:pPr algn="ctr"/>
            <a:r>
              <a:rPr lang="en-US" sz="2700" dirty="0">
                <a:solidFill>
                  <a:schemeClr val="tx1"/>
                </a:solidFill>
              </a:rPr>
              <a:t>Introduction of Remission of duties and taxes on export product</a:t>
            </a:r>
          </a:p>
        </p:txBody>
      </p:sp>
      <p:sp>
        <p:nvSpPr>
          <p:cNvPr id="7" name="Slide Number Placeholder 3"/>
          <p:cNvSpPr>
            <a:spLocks noGrp="1"/>
          </p:cNvSpPr>
          <p:nvPr>
            <p:ph type="sldNum" sz="quarter" idx="12"/>
          </p:nvPr>
        </p:nvSpPr>
        <p:spPr>
          <a:xfrm>
            <a:off x="6858000" y="870966"/>
            <a:ext cx="800100" cy="246888"/>
          </a:xfrm>
        </p:spPr>
        <p:txBody>
          <a:bodyPr/>
          <a:lstStyle/>
          <a:p>
            <a:fld id="{B6F15528-21DE-4FAA-801E-634DDDAF4B2B}" type="slidenum">
              <a:rPr lang="en-US" smtClean="0"/>
              <a:pPr/>
              <a:t>39</a:t>
            </a:fld>
            <a:endParaRPr lang="en-US"/>
          </a:p>
        </p:txBody>
      </p:sp>
      <p:pic>
        <p:nvPicPr>
          <p:cNvPr id="1031" name="Picture 7" descr="Related imag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27597" y="2684658"/>
            <a:ext cx="6791901" cy="2629846"/>
          </a:xfrm>
          <a:prstGeom prst="rect">
            <a:avLst/>
          </a:prstGeom>
          <a:noFill/>
          <a:extLst>
            <a:ext uri="{909E8E84-426E-40DD-AFC4-6F175D3DCCD1}">
              <a14:hiddenFill xmlns:a14="http://schemas.microsoft.com/office/drawing/2010/main">
                <a:solidFill>
                  <a:srgbClr val="FFFFFF"/>
                </a:solidFill>
              </a14:hiddenFill>
            </a:ext>
          </a:extLst>
        </p:spPr>
      </p:pic>
      <p:sp>
        <p:nvSpPr>
          <p:cNvPr id="8" name="AutoShape 11" descr="Image result for taxes and levis"/>
          <p:cNvSpPr>
            <a:spLocks noChangeAspect="1" noChangeArrowheads="1"/>
          </p:cNvSpPr>
          <p:nvPr/>
        </p:nvSpPr>
        <p:spPr bwMode="auto">
          <a:xfrm>
            <a:off x="1259681" y="748905"/>
            <a:ext cx="228600" cy="2286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68580" tIns="34290" rIns="68580" bIns="34290" numCol="1" anchor="t" anchorCtr="0" compatLnSpc="1">
            <a:prstTxWarp prst="textNoShape">
              <a:avLst/>
            </a:prstTxWarp>
          </a:bodyPr>
          <a:lstStyle/>
          <a:p>
            <a:endParaRPr lang="en-US" sz="1350"/>
          </a:p>
        </p:txBody>
      </p:sp>
    </p:spTree>
    <p:extLst>
      <p:ext uri="{BB962C8B-B14F-4D97-AF65-F5344CB8AC3E}">
        <p14:creationId xmlns:p14="http://schemas.microsoft.com/office/powerpoint/2010/main" val="5936423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D4F0F2D-C3B9-4C28-8DB9-9374D8DF1912}"/>
              </a:ext>
            </a:extLst>
          </p:cNvPr>
          <p:cNvSpPr>
            <a:spLocks noGrp="1"/>
          </p:cNvSpPr>
          <p:nvPr>
            <p:ph type="title"/>
          </p:nvPr>
        </p:nvSpPr>
        <p:spPr>
          <a:xfrm>
            <a:off x="184484" y="182880"/>
            <a:ext cx="8229600" cy="990600"/>
          </a:xfrm>
        </p:spPr>
        <p:txBody>
          <a:bodyPr/>
          <a:lstStyle/>
          <a:p>
            <a:r>
              <a:rPr lang="en-US" dirty="0"/>
              <a:t>Understanding of taxes:-</a:t>
            </a:r>
          </a:p>
        </p:txBody>
      </p:sp>
      <p:sp>
        <p:nvSpPr>
          <p:cNvPr id="3" name="Content Placeholder 2">
            <a:extLst>
              <a:ext uri="{FF2B5EF4-FFF2-40B4-BE49-F238E27FC236}">
                <a16:creationId xmlns:a16="http://schemas.microsoft.com/office/drawing/2014/main" xmlns="" id="{F864952A-C4F0-49E9-BAEF-5FB67EC2BED7}"/>
              </a:ext>
            </a:extLst>
          </p:cNvPr>
          <p:cNvSpPr>
            <a:spLocks noGrp="1"/>
          </p:cNvSpPr>
          <p:nvPr>
            <p:ph idx="1"/>
          </p:nvPr>
        </p:nvSpPr>
        <p:spPr>
          <a:xfrm>
            <a:off x="304800" y="1205564"/>
            <a:ext cx="8839200" cy="5469556"/>
          </a:xfrm>
        </p:spPr>
        <p:txBody>
          <a:bodyPr>
            <a:normAutofit lnSpcReduction="10000"/>
          </a:bodyPr>
          <a:lstStyle/>
          <a:p>
            <a:pPr marL="342900" indent="-342900">
              <a:buFont typeface="+mj-lt"/>
              <a:buAutoNum type="arabicPeriod"/>
            </a:pPr>
            <a:r>
              <a:rPr lang="en-US" sz="2400" dirty="0"/>
              <a:t>Customs Duty</a:t>
            </a:r>
            <a:br>
              <a:rPr lang="en-US" sz="2400" dirty="0"/>
            </a:br>
            <a:endParaRPr lang="en-US" sz="2400" dirty="0"/>
          </a:p>
          <a:p>
            <a:pPr marL="342900" indent="-342900">
              <a:buFont typeface="+mj-lt"/>
              <a:buAutoNum type="arabicPeriod"/>
            </a:pPr>
            <a:r>
              <a:rPr lang="en-US" sz="2400" dirty="0"/>
              <a:t>Goods and Service Tax</a:t>
            </a:r>
            <a:br>
              <a:rPr lang="en-US" sz="2400" dirty="0"/>
            </a:br>
            <a:endParaRPr lang="en-US" sz="2400" dirty="0"/>
          </a:p>
          <a:p>
            <a:pPr marL="342900" indent="-342900">
              <a:buFont typeface="+mj-lt"/>
              <a:buAutoNum type="arabicPeriod"/>
            </a:pPr>
            <a:r>
              <a:rPr lang="en-US" sz="2400" dirty="0"/>
              <a:t>Taxes not subsumed </a:t>
            </a:r>
            <a:r>
              <a:rPr lang="en-US" dirty="0"/>
              <a:t>in</a:t>
            </a:r>
            <a:r>
              <a:rPr lang="en-US" sz="2400" dirty="0"/>
              <a:t> GST like Electricity duty, Madi Tax  and Stamp duty etc.</a:t>
            </a:r>
            <a:br>
              <a:rPr lang="en-US" sz="2400" dirty="0"/>
            </a:br>
            <a:endParaRPr lang="en-US" sz="2400" dirty="0"/>
          </a:p>
          <a:p>
            <a:pPr marL="342900" indent="-342900">
              <a:buFont typeface="+mj-lt"/>
              <a:buAutoNum type="arabicPeriod"/>
            </a:pPr>
            <a:r>
              <a:rPr lang="en-US" sz="2400" dirty="0"/>
              <a:t>Central Excise duty and VAT on Petroleum products.</a:t>
            </a:r>
          </a:p>
          <a:p>
            <a:pPr marL="342900" indent="-342900">
              <a:buFont typeface="+mj-lt"/>
              <a:buAutoNum type="arabicPeriod"/>
            </a:pPr>
            <a:endParaRPr lang="en-US" sz="2400" dirty="0"/>
          </a:p>
          <a:p>
            <a:pPr marL="0" indent="0">
              <a:buNone/>
            </a:pPr>
            <a:r>
              <a:rPr lang="en-US" sz="2400" dirty="0"/>
              <a:t>In addition to above there are three duties of customs which are applicable to imported goods, when such goods are consumed for domestic use:-</a:t>
            </a:r>
          </a:p>
          <a:p>
            <a:pPr marL="457200" indent="-457200">
              <a:buFont typeface="+mj-lt"/>
              <a:buAutoNum type="arabicPeriod"/>
            </a:pPr>
            <a:r>
              <a:rPr lang="en-US" sz="2400" dirty="0"/>
              <a:t>Anti Dumping duty</a:t>
            </a:r>
          </a:p>
          <a:p>
            <a:pPr marL="457200" indent="-457200">
              <a:buFont typeface="+mj-lt"/>
              <a:buAutoNum type="arabicPeriod"/>
            </a:pPr>
            <a:r>
              <a:rPr lang="en-US" sz="2400" dirty="0"/>
              <a:t>Safeguard duty</a:t>
            </a:r>
          </a:p>
          <a:p>
            <a:pPr marL="457200" indent="-457200">
              <a:buFont typeface="+mj-lt"/>
              <a:buAutoNum type="arabicPeriod"/>
            </a:pPr>
            <a:r>
              <a:rPr lang="en-US" sz="2400" dirty="0"/>
              <a:t>Anti subsidy duty </a:t>
            </a:r>
          </a:p>
        </p:txBody>
      </p:sp>
      <p:sp>
        <p:nvSpPr>
          <p:cNvPr id="4" name="Slide Number Placeholder 3">
            <a:extLst>
              <a:ext uri="{FF2B5EF4-FFF2-40B4-BE49-F238E27FC236}">
                <a16:creationId xmlns:a16="http://schemas.microsoft.com/office/drawing/2014/main" xmlns="" id="{E5343428-B0D2-4F48-B69A-BD0E32D1EB3F}"/>
              </a:ext>
            </a:extLst>
          </p:cNvPr>
          <p:cNvSpPr>
            <a:spLocks noGrp="1"/>
          </p:cNvSpPr>
          <p:nvPr>
            <p:ph type="sldNum" sz="quarter" idx="12"/>
          </p:nvPr>
        </p:nvSpPr>
        <p:spPr/>
        <p:txBody>
          <a:bodyPr/>
          <a:lstStyle/>
          <a:p>
            <a:fld id="{B6F15528-21DE-4FAA-801E-634DDDAF4B2B}" type="slidenum">
              <a:rPr lang="en-US" smtClean="0"/>
              <a:pPr/>
              <a:t>4</a:t>
            </a:fld>
            <a:endParaRPr lang="en-US"/>
          </a:p>
        </p:txBody>
      </p:sp>
    </p:spTree>
    <p:extLst>
      <p:ext uri="{BB962C8B-B14F-4D97-AF65-F5344CB8AC3E}">
        <p14:creationId xmlns:p14="http://schemas.microsoft.com/office/powerpoint/2010/main" val="344448035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1371600"/>
            <a:ext cx="8610600" cy="1927225"/>
          </a:xfrm>
        </p:spPr>
        <p:txBody>
          <a:bodyPr/>
          <a:lstStyle/>
          <a:p>
            <a:r>
              <a:rPr lang="en-US" sz="4400" dirty="0">
                <a:solidFill>
                  <a:schemeClr val="tx1"/>
                </a:solidFill>
              </a:rPr>
              <a:t>What is remission of duties and taxes on export product ?</a:t>
            </a:r>
          </a:p>
        </p:txBody>
      </p:sp>
      <p:sp>
        <p:nvSpPr>
          <p:cNvPr id="3" name="Subtitle 2"/>
          <p:cNvSpPr>
            <a:spLocks noGrp="1"/>
          </p:cNvSpPr>
          <p:nvPr>
            <p:ph type="subTitle" idx="1"/>
          </p:nvPr>
        </p:nvSpPr>
        <p:spPr/>
        <p:txBody>
          <a:bodyPr/>
          <a:lstStyle/>
          <a:p>
            <a:endParaRPr lang="en-US"/>
          </a:p>
        </p:txBody>
      </p:sp>
      <p:sp>
        <p:nvSpPr>
          <p:cNvPr id="4" name="Slide Number Placeholder 3"/>
          <p:cNvSpPr>
            <a:spLocks noGrp="1"/>
          </p:cNvSpPr>
          <p:nvPr>
            <p:ph type="sldNum" sz="quarter" idx="12"/>
          </p:nvPr>
        </p:nvSpPr>
        <p:spPr>
          <a:xfrm>
            <a:off x="7620000" y="18288"/>
            <a:ext cx="1066800" cy="329184"/>
          </a:xfrm>
        </p:spPr>
        <p:txBody>
          <a:bodyPr/>
          <a:lstStyle/>
          <a:p>
            <a:fld id="{B6F15528-21DE-4FAA-801E-634DDDAF4B2B}" type="slidenum">
              <a:rPr lang="en-US" smtClean="0"/>
              <a:pPr/>
              <a:t>40</a:t>
            </a:fld>
            <a:endParaRPr lang="en-US" dirty="0"/>
          </a:p>
        </p:txBody>
      </p:sp>
    </p:spTree>
    <p:extLst>
      <p:ext uri="{BB962C8B-B14F-4D97-AF65-F5344CB8AC3E}">
        <p14:creationId xmlns:p14="http://schemas.microsoft.com/office/powerpoint/2010/main" val="272027755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1880" y="696780"/>
            <a:ext cx="8500240" cy="5919810"/>
          </a:xfrm>
        </p:spPr>
        <p:txBody>
          <a:bodyPr/>
          <a:lstStyle/>
          <a:p>
            <a:endParaRPr lang="en-US" dirty="0"/>
          </a:p>
          <a:p>
            <a:r>
              <a:rPr lang="en-US" dirty="0"/>
              <a:t>There are certain taxes which are not subsumed in GST.</a:t>
            </a:r>
          </a:p>
          <a:p>
            <a:endParaRPr lang="en-US" dirty="0"/>
          </a:p>
          <a:p>
            <a:r>
              <a:rPr lang="en-US" dirty="0"/>
              <a:t>Such taxes add to cost of production &amp; transportation including inward and outward movements (movement of raw materials / components from port to factory and movement of finished products from factory to port).</a:t>
            </a:r>
          </a:p>
          <a:p>
            <a:endParaRPr lang="en-US" dirty="0"/>
          </a:p>
          <a:p>
            <a:r>
              <a:rPr lang="en-US" dirty="0"/>
              <a:t>Principle of export is that, “we export goods and services not taxes”. Therefore refund of embedded taxes is logically correct.</a:t>
            </a:r>
          </a:p>
          <a:p>
            <a:endParaRPr lang="en-US" dirty="0"/>
          </a:p>
          <a:p>
            <a:r>
              <a:rPr lang="en-US" dirty="0"/>
              <a:t>It is also compliant with WTO rules.</a:t>
            </a:r>
          </a:p>
        </p:txBody>
      </p:sp>
      <p:sp>
        <p:nvSpPr>
          <p:cNvPr id="4" name="Slide Number Placeholder 3"/>
          <p:cNvSpPr>
            <a:spLocks noGrp="1"/>
          </p:cNvSpPr>
          <p:nvPr>
            <p:ph type="sldNum" sz="quarter" idx="12"/>
          </p:nvPr>
        </p:nvSpPr>
        <p:spPr/>
        <p:txBody>
          <a:bodyPr/>
          <a:lstStyle/>
          <a:p>
            <a:fld id="{B6F15528-21DE-4FAA-801E-634DDDAF4B2B}" type="slidenum">
              <a:rPr lang="en-US" smtClean="0"/>
              <a:pPr/>
              <a:t>41</a:t>
            </a:fld>
            <a:endParaRPr lang="en-US" dirty="0"/>
          </a:p>
        </p:txBody>
      </p:sp>
    </p:spTree>
    <p:extLst>
      <p:ext uri="{BB962C8B-B14F-4D97-AF65-F5344CB8AC3E}">
        <p14:creationId xmlns:p14="http://schemas.microsoft.com/office/powerpoint/2010/main" val="208459356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990600"/>
          </a:xfrm>
        </p:spPr>
        <p:txBody>
          <a:bodyPr>
            <a:normAutofit/>
          </a:bodyPr>
          <a:lstStyle/>
          <a:p>
            <a:r>
              <a:rPr lang="en-US" dirty="0"/>
              <a:t>Taxes under consideration:</a:t>
            </a:r>
          </a:p>
        </p:txBody>
      </p:sp>
      <p:graphicFrame>
        <p:nvGraphicFramePr>
          <p:cNvPr id="4" name="Table 3"/>
          <p:cNvGraphicFramePr>
            <a:graphicFrameLocks noGrp="1"/>
          </p:cNvGraphicFramePr>
          <p:nvPr>
            <p:extLst>
              <p:ext uri="{D42A27DB-BD31-4B8C-83A1-F6EECF244321}">
                <p14:modId xmlns:p14="http://schemas.microsoft.com/office/powerpoint/2010/main" val="1238255606"/>
              </p:ext>
            </p:extLst>
          </p:nvPr>
        </p:nvGraphicFramePr>
        <p:xfrm>
          <a:off x="381000" y="1295400"/>
          <a:ext cx="8305800" cy="4400550"/>
        </p:xfrm>
        <a:graphic>
          <a:graphicData uri="http://schemas.openxmlformats.org/drawingml/2006/table">
            <a:tbl>
              <a:tblPr firstRow="1" firstCol="1" bandRow="1">
                <a:tableStyleId>{5940675A-B579-460E-94D1-54222C63F5DA}</a:tableStyleId>
              </a:tblPr>
              <a:tblGrid>
                <a:gridCol w="1427453">
                  <a:extLst>
                    <a:ext uri="{9D8B030D-6E8A-4147-A177-3AD203B41FA5}">
                      <a16:colId xmlns:a16="http://schemas.microsoft.com/office/drawing/2014/main" xmlns="" val="20000"/>
                    </a:ext>
                  </a:extLst>
                </a:gridCol>
                <a:gridCol w="2992893">
                  <a:extLst>
                    <a:ext uri="{9D8B030D-6E8A-4147-A177-3AD203B41FA5}">
                      <a16:colId xmlns:a16="http://schemas.microsoft.com/office/drawing/2014/main" xmlns="" val="20001"/>
                    </a:ext>
                  </a:extLst>
                </a:gridCol>
                <a:gridCol w="3885454">
                  <a:extLst>
                    <a:ext uri="{9D8B030D-6E8A-4147-A177-3AD203B41FA5}">
                      <a16:colId xmlns:a16="http://schemas.microsoft.com/office/drawing/2014/main" xmlns="" val="20002"/>
                    </a:ext>
                  </a:extLst>
                </a:gridCol>
              </a:tblGrid>
              <a:tr h="400050">
                <a:tc>
                  <a:txBody>
                    <a:bodyPr/>
                    <a:lstStyle/>
                    <a:p>
                      <a:pPr marL="0" marR="0" algn="just">
                        <a:lnSpc>
                          <a:spcPct val="115000"/>
                        </a:lnSpc>
                        <a:spcBef>
                          <a:spcPts val="0"/>
                        </a:spcBef>
                        <a:spcAft>
                          <a:spcPts val="0"/>
                        </a:spcAft>
                      </a:pPr>
                      <a:r>
                        <a:rPr lang="en-IN" sz="2200" dirty="0">
                          <a:effectLst/>
                          <a:latin typeface="+mn-lt"/>
                        </a:rPr>
                        <a:t>Sector</a:t>
                      </a:r>
                      <a:endParaRPr lang="en-US" sz="2200" dirty="0">
                        <a:effectLst/>
                        <a:latin typeface="+mn-lt"/>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IN" sz="2200" dirty="0">
                          <a:effectLst/>
                          <a:latin typeface="+mn-lt"/>
                        </a:rPr>
                        <a:t>GST taxes</a:t>
                      </a:r>
                      <a:endParaRPr lang="en-US" sz="2200" dirty="0">
                        <a:effectLst/>
                        <a:latin typeface="+mn-lt"/>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IN" sz="2200" dirty="0">
                          <a:effectLst/>
                          <a:latin typeface="+mn-lt"/>
                        </a:rPr>
                        <a:t>Non-GST taxes</a:t>
                      </a:r>
                      <a:endParaRPr lang="en-US" sz="2200" dirty="0">
                        <a:effectLst/>
                        <a:latin typeface="+mn-lt"/>
                        <a:ea typeface="Calibri"/>
                        <a:cs typeface="Times New Roman"/>
                      </a:endParaRPr>
                    </a:p>
                  </a:txBody>
                  <a:tcPr marL="68580" marR="68580" marT="0" marB="0"/>
                </a:tc>
                <a:extLst>
                  <a:ext uri="{0D108BD9-81ED-4DB2-BD59-A6C34878D82A}">
                    <a16:rowId xmlns:a16="http://schemas.microsoft.com/office/drawing/2014/main" xmlns="" val="10000"/>
                  </a:ext>
                </a:extLst>
              </a:tr>
              <a:tr h="800100">
                <a:tc>
                  <a:txBody>
                    <a:bodyPr/>
                    <a:lstStyle/>
                    <a:p>
                      <a:pPr marL="0" marR="0" algn="just">
                        <a:lnSpc>
                          <a:spcPct val="115000"/>
                        </a:lnSpc>
                        <a:spcBef>
                          <a:spcPts val="0"/>
                        </a:spcBef>
                        <a:spcAft>
                          <a:spcPts val="0"/>
                        </a:spcAft>
                      </a:pPr>
                      <a:r>
                        <a:rPr lang="en-IN" sz="2200" dirty="0">
                          <a:effectLst/>
                          <a:latin typeface="+mn-lt"/>
                        </a:rPr>
                        <a:t>Petroleum</a:t>
                      </a:r>
                      <a:endParaRPr lang="en-US" sz="2200" dirty="0">
                        <a:effectLst/>
                        <a:latin typeface="+mn-lt"/>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IN" sz="2200" dirty="0">
                          <a:effectLst/>
                          <a:latin typeface="+mn-lt"/>
                        </a:rPr>
                        <a:t>-</a:t>
                      </a:r>
                      <a:endParaRPr lang="en-US" sz="2200" dirty="0">
                        <a:effectLst/>
                        <a:latin typeface="+mn-lt"/>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IN" sz="2200" dirty="0">
                          <a:effectLst/>
                          <a:latin typeface="+mn-lt"/>
                        </a:rPr>
                        <a:t>Central excise duty and State VAT on petroleum products</a:t>
                      </a:r>
                      <a:endParaRPr lang="en-US" sz="2200" dirty="0">
                        <a:effectLst/>
                        <a:latin typeface="+mn-lt"/>
                        <a:ea typeface="Calibri"/>
                        <a:cs typeface="Times New Roman"/>
                      </a:endParaRPr>
                    </a:p>
                  </a:txBody>
                  <a:tcPr marL="68580" marR="68580" marT="0" marB="0"/>
                </a:tc>
                <a:extLst>
                  <a:ext uri="{0D108BD9-81ED-4DB2-BD59-A6C34878D82A}">
                    <a16:rowId xmlns:a16="http://schemas.microsoft.com/office/drawing/2014/main" xmlns="" val="10001"/>
                  </a:ext>
                </a:extLst>
              </a:tr>
              <a:tr h="400050">
                <a:tc>
                  <a:txBody>
                    <a:bodyPr/>
                    <a:lstStyle/>
                    <a:p>
                      <a:pPr marL="0" marR="0" algn="just">
                        <a:lnSpc>
                          <a:spcPct val="115000"/>
                        </a:lnSpc>
                        <a:spcBef>
                          <a:spcPts val="0"/>
                        </a:spcBef>
                        <a:spcAft>
                          <a:spcPts val="0"/>
                        </a:spcAft>
                      </a:pPr>
                      <a:r>
                        <a:rPr lang="en-IN" sz="2200" dirty="0">
                          <a:effectLst/>
                          <a:latin typeface="+mn-lt"/>
                        </a:rPr>
                        <a:t>Electricity</a:t>
                      </a:r>
                      <a:endParaRPr lang="en-US" sz="2200" dirty="0">
                        <a:effectLst/>
                        <a:latin typeface="+mn-lt"/>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IN" sz="2200" dirty="0">
                          <a:effectLst/>
                          <a:latin typeface="+mn-lt"/>
                        </a:rPr>
                        <a:t>-</a:t>
                      </a:r>
                      <a:endParaRPr lang="en-US" sz="2200" dirty="0">
                        <a:effectLst/>
                        <a:latin typeface="+mn-lt"/>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IN" sz="2200" dirty="0">
                          <a:effectLst/>
                          <a:latin typeface="+mn-lt"/>
                        </a:rPr>
                        <a:t>Electricity duties </a:t>
                      </a:r>
                      <a:endParaRPr lang="en-US" sz="2200" dirty="0">
                        <a:effectLst/>
                        <a:latin typeface="+mn-lt"/>
                        <a:ea typeface="Calibri"/>
                        <a:cs typeface="Times New Roman"/>
                      </a:endParaRPr>
                    </a:p>
                  </a:txBody>
                  <a:tcPr marL="68580" marR="68580" marT="0" marB="0"/>
                </a:tc>
                <a:extLst>
                  <a:ext uri="{0D108BD9-81ED-4DB2-BD59-A6C34878D82A}">
                    <a16:rowId xmlns:a16="http://schemas.microsoft.com/office/drawing/2014/main" xmlns="" val="10002"/>
                  </a:ext>
                </a:extLst>
              </a:tr>
              <a:tr h="400050">
                <a:tc>
                  <a:txBody>
                    <a:bodyPr/>
                    <a:lstStyle/>
                    <a:p>
                      <a:pPr marL="0" marR="0" algn="just">
                        <a:lnSpc>
                          <a:spcPct val="115000"/>
                        </a:lnSpc>
                        <a:spcBef>
                          <a:spcPts val="0"/>
                        </a:spcBef>
                        <a:spcAft>
                          <a:spcPts val="0"/>
                        </a:spcAft>
                      </a:pPr>
                      <a:r>
                        <a:rPr lang="en-IN" sz="2200">
                          <a:effectLst/>
                          <a:latin typeface="+mn-lt"/>
                        </a:rPr>
                        <a:t>Farm</a:t>
                      </a:r>
                      <a:endParaRPr lang="en-US" sz="2200">
                        <a:effectLst/>
                        <a:latin typeface="+mn-lt"/>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IN" sz="2200" dirty="0">
                          <a:effectLst/>
                          <a:latin typeface="+mn-lt"/>
                        </a:rPr>
                        <a:t>-</a:t>
                      </a:r>
                      <a:endParaRPr lang="en-US" sz="2200" dirty="0">
                        <a:effectLst/>
                        <a:latin typeface="+mn-lt"/>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IN" sz="2200" dirty="0">
                          <a:effectLst/>
                          <a:latin typeface="+mn-lt"/>
                        </a:rPr>
                        <a:t>Mandi tax on farm output</a:t>
                      </a:r>
                      <a:endParaRPr lang="en-US" sz="2200" dirty="0">
                        <a:effectLst/>
                        <a:latin typeface="+mn-lt"/>
                        <a:ea typeface="Calibri"/>
                        <a:cs typeface="Times New Roman"/>
                      </a:endParaRPr>
                    </a:p>
                  </a:txBody>
                  <a:tcPr marL="68580" marR="68580" marT="0" marB="0"/>
                </a:tc>
                <a:extLst>
                  <a:ext uri="{0D108BD9-81ED-4DB2-BD59-A6C34878D82A}">
                    <a16:rowId xmlns:a16="http://schemas.microsoft.com/office/drawing/2014/main" xmlns="" val="10003"/>
                  </a:ext>
                </a:extLst>
              </a:tr>
              <a:tr h="1200150">
                <a:tc>
                  <a:txBody>
                    <a:bodyPr/>
                    <a:lstStyle/>
                    <a:p>
                      <a:pPr marL="0" marR="0" algn="just">
                        <a:lnSpc>
                          <a:spcPct val="115000"/>
                        </a:lnSpc>
                        <a:spcBef>
                          <a:spcPts val="0"/>
                        </a:spcBef>
                        <a:spcAft>
                          <a:spcPts val="0"/>
                        </a:spcAft>
                      </a:pPr>
                      <a:r>
                        <a:rPr lang="en-IN" sz="2200">
                          <a:effectLst/>
                          <a:latin typeface="+mn-lt"/>
                        </a:rPr>
                        <a:t>Transport</a:t>
                      </a:r>
                      <a:endParaRPr lang="en-US" sz="2200">
                        <a:effectLst/>
                        <a:latin typeface="+mn-lt"/>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IN" sz="2200" dirty="0">
                          <a:effectLst/>
                          <a:latin typeface="+mn-lt"/>
                        </a:rPr>
                        <a:t>GST on inputs in the transport (Insurance, tyres, tubes, spares etc.)</a:t>
                      </a:r>
                      <a:endParaRPr lang="en-US" sz="2200" dirty="0">
                        <a:effectLst/>
                        <a:latin typeface="+mn-lt"/>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IN" sz="2200" dirty="0">
                          <a:effectLst/>
                          <a:latin typeface="+mn-lt"/>
                        </a:rPr>
                        <a:t>Motor vehicle taxes, Toll taxes etc.</a:t>
                      </a:r>
                      <a:endParaRPr lang="en-US" sz="2200" dirty="0">
                        <a:effectLst/>
                        <a:latin typeface="+mn-lt"/>
                        <a:ea typeface="Calibri"/>
                        <a:cs typeface="Times New Roman"/>
                      </a:endParaRPr>
                    </a:p>
                  </a:txBody>
                  <a:tcPr marL="68580" marR="68580" marT="0" marB="0"/>
                </a:tc>
                <a:extLst>
                  <a:ext uri="{0D108BD9-81ED-4DB2-BD59-A6C34878D82A}">
                    <a16:rowId xmlns:a16="http://schemas.microsoft.com/office/drawing/2014/main" xmlns="" val="10004"/>
                  </a:ext>
                </a:extLst>
              </a:tr>
              <a:tr h="1200150">
                <a:tc>
                  <a:txBody>
                    <a:bodyPr/>
                    <a:lstStyle/>
                    <a:p>
                      <a:pPr marL="0" marR="0" algn="just">
                        <a:lnSpc>
                          <a:spcPct val="115000"/>
                        </a:lnSpc>
                        <a:spcBef>
                          <a:spcPts val="0"/>
                        </a:spcBef>
                        <a:spcAft>
                          <a:spcPts val="0"/>
                        </a:spcAft>
                      </a:pPr>
                      <a:r>
                        <a:rPr lang="en-US" sz="2200" dirty="0">
                          <a:effectLst/>
                          <a:latin typeface="+mn-lt"/>
                        </a:rPr>
                        <a:t>Stamp duty </a:t>
                      </a:r>
                      <a:endParaRPr lang="en-US" sz="2200" dirty="0">
                        <a:effectLst/>
                        <a:latin typeface="+mn-lt"/>
                        <a:ea typeface="Calibri"/>
                        <a:cs typeface="Times New Roman"/>
                      </a:endParaRPr>
                    </a:p>
                  </a:txBody>
                  <a:tcPr marL="68580" marR="68580" marT="0" marB="0"/>
                </a:tc>
                <a:tc>
                  <a:txBody>
                    <a:bodyPr/>
                    <a:lstStyle/>
                    <a:p>
                      <a:pPr marL="0" marR="0" algn="just">
                        <a:lnSpc>
                          <a:spcPct val="115000"/>
                        </a:lnSpc>
                        <a:spcBef>
                          <a:spcPts val="0"/>
                        </a:spcBef>
                        <a:spcAft>
                          <a:spcPts val="0"/>
                        </a:spcAft>
                      </a:pPr>
                      <a:endParaRPr lang="en-US" sz="2200" dirty="0">
                        <a:effectLst/>
                        <a:latin typeface="+mn-lt"/>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US" sz="2200" dirty="0">
                          <a:effectLst/>
                          <a:latin typeface="+mn-lt"/>
                        </a:rPr>
                        <a:t>Stamp duty on export related documents</a:t>
                      </a:r>
                      <a:endParaRPr lang="en-US" sz="2200" dirty="0">
                        <a:effectLst/>
                        <a:latin typeface="+mn-lt"/>
                        <a:ea typeface="Calibri"/>
                        <a:cs typeface="Times New Roman"/>
                      </a:endParaRPr>
                    </a:p>
                  </a:txBody>
                  <a:tcPr marL="68580" marR="68580" marT="0" marB="0"/>
                </a:tc>
                <a:extLst>
                  <a:ext uri="{0D108BD9-81ED-4DB2-BD59-A6C34878D82A}">
                    <a16:rowId xmlns:a16="http://schemas.microsoft.com/office/drawing/2014/main" xmlns="" val="10005"/>
                  </a:ext>
                </a:extLst>
              </a:tr>
            </a:tbl>
          </a:graphicData>
        </a:graphic>
      </p:graphicFrame>
      <p:sp>
        <p:nvSpPr>
          <p:cNvPr id="5" name="Title 1"/>
          <p:cNvSpPr txBox="1">
            <a:spLocks/>
          </p:cNvSpPr>
          <p:nvPr/>
        </p:nvSpPr>
        <p:spPr>
          <a:xfrm>
            <a:off x="152400" y="6037006"/>
            <a:ext cx="9144000" cy="1143000"/>
          </a:xfrm>
          <a:prstGeom prst="rect">
            <a:avLst/>
          </a:prstGeom>
        </p:spPr>
        <p:txBody>
          <a:bodyPr vert="horz" lIns="91440" tIns="45720" rIns="91440" bIns="45720" rtlCol="0" anchor="ctr">
            <a:noAutofit/>
          </a:bodyP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r>
              <a:rPr lang="en-IN" sz="2200" b="1" dirty="0">
                <a:solidFill>
                  <a:schemeClr val="tx1"/>
                </a:solidFill>
                <a:latin typeface="+mn-lt"/>
              </a:rPr>
              <a:t>Non GST taxes and duties are levies either by State or by Central Excise or Value Added Tax (VAT) levies which are outside the purview of GST.</a:t>
            </a:r>
            <a:endParaRPr lang="en-US" sz="2200" b="1" dirty="0">
              <a:solidFill>
                <a:schemeClr val="tx1"/>
              </a:solidFill>
              <a:latin typeface="+mn-lt"/>
            </a:endParaRPr>
          </a:p>
          <a:p>
            <a:endParaRPr lang="en-US" dirty="0">
              <a:solidFill>
                <a:schemeClr val="tx1"/>
              </a:solidFill>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42</a:t>
            </a:fld>
            <a:endParaRPr lang="en-US"/>
          </a:p>
        </p:txBody>
      </p:sp>
    </p:spTree>
    <p:extLst>
      <p:ext uri="{BB962C8B-B14F-4D97-AF65-F5344CB8AC3E}">
        <p14:creationId xmlns:p14="http://schemas.microsoft.com/office/powerpoint/2010/main" val="369055054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571500" indent="-457200" algn="just">
              <a:lnSpc>
                <a:spcPct val="150000"/>
              </a:lnSpc>
              <a:buFont typeface="+mj-lt"/>
              <a:buAutoNum type="arabicPeriod"/>
            </a:pPr>
            <a:r>
              <a:rPr lang="en-US" dirty="0"/>
              <a:t>Embedded taxes raise the base price of a product or service, they bring down price competitiveness. </a:t>
            </a:r>
          </a:p>
          <a:p>
            <a:pPr marL="114300" indent="0" algn="just">
              <a:lnSpc>
                <a:spcPct val="150000"/>
              </a:lnSpc>
              <a:buNone/>
            </a:pPr>
            <a:endParaRPr lang="en-US" sz="1200" dirty="0"/>
          </a:p>
          <a:p>
            <a:pPr marL="571500" indent="-457200" algn="just">
              <a:lnSpc>
                <a:spcPct val="150000"/>
              </a:lnSpc>
              <a:buFont typeface="+mj-lt"/>
              <a:buAutoNum type="arabicPeriod" startAt="2"/>
            </a:pPr>
            <a:r>
              <a:rPr lang="en-IN" dirty="0"/>
              <a:t>With global trade growth forecasts still slow at 3 per cent, the expected compounded growth may just be about 15 per cent annually for India’s exports. </a:t>
            </a:r>
            <a:endParaRPr lang="en-US" dirty="0"/>
          </a:p>
        </p:txBody>
      </p:sp>
      <p:sp>
        <p:nvSpPr>
          <p:cNvPr id="4" name="Title 1"/>
          <p:cNvSpPr>
            <a:spLocks noGrp="1"/>
          </p:cNvSpPr>
          <p:nvPr>
            <p:ph type="title"/>
          </p:nvPr>
        </p:nvSpPr>
        <p:spPr/>
        <p:txBody>
          <a:bodyPr/>
          <a:lstStyle/>
          <a:p>
            <a:r>
              <a:rPr lang="en-US" sz="4300" dirty="0"/>
              <a:t>Why Refund of Embedded Taxes?</a:t>
            </a:r>
          </a:p>
        </p:txBody>
      </p:sp>
      <p:sp>
        <p:nvSpPr>
          <p:cNvPr id="2" name="Slide Number Placeholder 1"/>
          <p:cNvSpPr>
            <a:spLocks noGrp="1"/>
          </p:cNvSpPr>
          <p:nvPr>
            <p:ph type="sldNum" sz="quarter" idx="12"/>
          </p:nvPr>
        </p:nvSpPr>
        <p:spPr/>
        <p:txBody>
          <a:bodyPr/>
          <a:lstStyle/>
          <a:p>
            <a:fld id="{B6F15528-21DE-4FAA-801E-634DDDAF4B2B}" type="slidenum">
              <a:rPr lang="en-US" smtClean="0"/>
              <a:pPr/>
              <a:t>43</a:t>
            </a:fld>
            <a:endParaRPr lang="en-US"/>
          </a:p>
        </p:txBody>
      </p:sp>
    </p:spTree>
    <p:extLst>
      <p:ext uri="{BB962C8B-B14F-4D97-AF65-F5344CB8AC3E}">
        <p14:creationId xmlns:p14="http://schemas.microsoft.com/office/powerpoint/2010/main" val="204777569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870200"/>
            <a:ext cx="7659687" cy="1168400"/>
          </a:xfrm>
        </p:spPr>
        <p:txBody>
          <a:bodyPr/>
          <a:lstStyle/>
          <a:p>
            <a:r>
              <a:rPr lang="en-US" sz="4200" dirty="0">
                <a:solidFill>
                  <a:schemeClr val="tx1"/>
                </a:solidFill>
              </a:rPr>
              <a:t>Elements of embedded taxes</a:t>
            </a:r>
          </a:p>
        </p:txBody>
      </p:sp>
      <p:sp>
        <p:nvSpPr>
          <p:cNvPr id="3" name="Slide Number Placeholder 2"/>
          <p:cNvSpPr>
            <a:spLocks noGrp="1"/>
          </p:cNvSpPr>
          <p:nvPr>
            <p:ph type="sldNum" sz="quarter" idx="12"/>
          </p:nvPr>
        </p:nvSpPr>
        <p:spPr/>
        <p:txBody>
          <a:bodyPr/>
          <a:lstStyle/>
          <a:p>
            <a:fld id="{B6F15528-21DE-4FAA-801E-634DDDAF4B2B}" type="slidenum">
              <a:rPr lang="en-US" smtClean="0"/>
              <a:pPr/>
              <a:t>44</a:t>
            </a:fld>
            <a:endParaRPr lang="en-US"/>
          </a:p>
        </p:txBody>
      </p:sp>
    </p:spTree>
    <p:extLst>
      <p:ext uri="{BB962C8B-B14F-4D97-AF65-F5344CB8AC3E}">
        <p14:creationId xmlns:p14="http://schemas.microsoft.com/office/powerpoint/2010/main" val="102513509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Electricity Duty</a:t>
            </a:r>
          </a:p>
        </p:txBody>
      </p:sp>
      <p:sp>
        <p:nvSpPr>
          <p:cNvPr id="3" name="Content Placeholder 2"/>
          <p:cNvSpPr>
            <a:spLocks noGrp="1"/>
          </p:cNvSpPr>
          <p:nvPr>
            <p:ph idx="1"/>
          </p:nvPr>
        </p:nvSpPr>
        <p:spPr>
          <a:xfrm>
            <a:off x="457200" y="1524000"/>
            <a:ext cx="7620000" cy="4800600"/>
          </a:xfrm>
        </p:spPr>
        <p:txBody>
          <a:bodyPr/>
          <a:lstStyle/>
          <a:p>
            <a:pPr marL="571500" indent="-457200">
              <a:lnSpc>
                <a:spcPct val="150000"/>
              </a:lnSpc>
              <a:buFont typeface="+mj-lt"/>
              <a:buAutoNum type="arabicPeriod"/>
            </a:pPr>
            <a:r>
              <a:rPr lang="en-US" dirty="0"/>
              <a:t>Electricity duty is defined as per the policy of the central government with taxes going to the state government. </a:t>
            </a:r>
            <a:br>
              <a:rPr lang="en-US" dirty="0"/>
            </a:br>
            <a:endParaRPr lang="en-US" dirty="0"/>
          </a:p>
          <a:p>
            <a:pPr marL="571500" indent="-457200">
              <a:lnSpc>
                <a:spcPct val="150000"/>
              </a:lnSpc>
              <a:buFont typeface="+mj-lt"/>
              <a:buAutoNum type="arabicPeriod"/>
            </a:pPr>
            <a:r>
              <a:rPr lang="en-US" dirty="0"/>
              <a:t>It differs from state to state. </a:t>
            </a:r>
          </a:p>
        </p:txBody>
      </p:sp>
      <p:sp>
        <p:nvSpPr>
          <p:cNvPr id="5" name="Slide Number Placeholder 4"/>
          <p:cNvSpPr>
            <a:spLocks noGrp="1"/>
          </p:cNvSpPr>
          <p:nvPr>
            <p:ph type="sldNum" sz="quarter" idx="12"/>
          </p:nvPr>
        </p:nvSpPr>
        <p:spPr/>
        <p:txBody>
          <a:bodyPr/>
          <a:lstStyle/>
          <a:p>
            <a:fld id="{B6F15528-21DE-4FAA-801E-634DDDAF4B2B}" type="slidenum">
              <a:rPr lang="en-US" smtClean="0"/>
              <a:pPr/>
              <a:t>45</a:t>
            </a:fld>
            <a:endParaRPr lang="en-US"/>
          </a:p>
        </p:txBody>
      </p:sp>
    </p:spTree>
    <p:extLst>
      <p:ext uri="{BB962C8B-B14F-4D97-AF65-F5344CB8AC3E}">
        <p14:creationId xmlns:p14="http://schemas.microsoft.com/office/powerpoint/2010/main" val="308216626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Taxes in Transportation</a:t>
            </a:r>
          </a:p>
        </p:txBody>
      </p:sp>
      <p:sp>
        <p:nvSpPr>
          <p:cNvPr id="3" name="Content Placeholder 2"/>
          <p:cNvSpPr>
            <a:spLocks noGrp="1"/>
          </p:cNvSpPr>
          <p:nvPr>
            <p:ph idx="1"/>
          </p:nvPr>
        </p:nvSpPr>
        <p:spPr>
          <a:xfrm>
            <a:off x="457200" y="1447800"/>
            <a:ext cx="7620000" cy="5181600"/>
          </a:xfrm>
        </p:spPr>
        <p:txBody>
          <a:bodyPr>
            <a:noAutofit/>
          </a:bodyPr>
          <a:lstStyle/>
          <a:p>
            <a:pPr marL="571500" indent="-457200" algn="just">
              <a:lnSpc>
                <a:spcPct val="150000"/>
              </a:lnSpc>
              <a:buFont typeface="+mj-lt"/>
              <a:buAutoNum type="arabicPeriod"/>
            </a:pPr>
            <a:r>
              <a:rPr lang="en-IN" dirty="0"/>
              <a:t>Optimization of transport operations essentially involves maximizing movement of goods at minimum possible costs. </a:t>
            </a:r>
          </a:p>
          <a:p>
            <a:pPr marL="114300" indent="0" algn="just">
              <a:lnSpc>
                <a:spcPct val="150000"/>
              </a:lnSpc>
              <a:buNone/>
            </a:pPr>
            <a:endParaRPr lang="en-IN" sz="800" dirty="0"/>
          </a:p>
          <a:p>
            <a:pPr marL="114300" indent="0" algn="just">
              <a:lnSpc>
                <a:spcPct val="150000"/>
              </a:lnSpc>
              <a:buNone/>
            </a:pPr>
            <a:endParaRPr lang="en-IN" sz="800" dirty="0"/>
          </a:p>
          <a:p>
            <a:pPr marL="571500" indent="-457200" algn="just">
              <a:lnSpc>
                <a:spcPct val="150000"/>
              </a:lnSpc>
              <a:buFont typeface="+mj-lt"/>
              <a:buAutoNum type="arabicPeriod" startAt="2"/>
            </a:pPr>
            <a:r>
              <a:rPr lang="en-IN" dirty="0"/>
              <a:t>Availability of raw materials, production schedules and post-production treatment affect transportation.</a:t>
            </a:r>
          </a:p>
          <a:p>
            <a:pPr algn="just">
              <a:lnSpc>
                <a:spcPct val="150000"/>
              </a:lnSpc>
            </a:pPr>
            <a:endParaRPr lang="en-IN" sz="1200" dirty="0"/>
          </a:p>
          <a:p>
            <a:pPr marL="571500" indent="-457200" algn="just">
              <a:lnSpc>
                <a:spcPct val="150000"/>
              </a:lnSpc>
              <a:buFont typeface="+mj-lt"/>
              <a:buAutoNum type="arabicPeriod" startAt="3"/>
            </a:pPr>
            <a:r>
              <a:rPr lang="en-IN" dirty="0"/>
              <a:t>Lesser the optimization, more the transportation costs and higher the price of the export product. </a:t>
            </a:r>
          </a:p>
          <a:p>
            <a:pPr marL="114300" indent="0" algn="just">
              <a:lnSpc>
                <a:spcPct val="150000"/>
              </a:lnSpc>
              <a:buNone/>
            </a:pPr>
            <a:endParaRPr lang="en-IN" dirty="0"/>
          </a:p>
          <a:p>
            <a:pPr algn="just">
              <a:lnSpc>
                <a:spcPct val="150000"/>
              </a:lnSpc>
            </a:pP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46</a:t>
            </a:fld>
            <a:endParaRPr lang="en-US"/>
          </a:p>
        </p:txBody>
      </p:sp>
    </p:spTree>
    <p:extLst>
      <p:ext uri="{BB962C8B-B14F-4D97-AF65-F5344CB8AC3E}">
        <p14:creationId xmlns:p14="http://schemas.microsoft.com/office/powerpoint/2010/main" val="11048556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571500" indent="-457200" algn="just">
              <a:lnSpc>
                <a:spcPct val="150000"/>
              </a:lnSpc>
              <a:buFont typeface="+mj-lt"/>
              <a:buAutoNum type="arabicPeriod" startAt="4"/>
            </a:pPr>
            <a:r>
              <a:rPr lang="en-IN" dirty="0"/>
              <a:t>Factors that influence cost of transportation:</a:t>
            </a:r>
          </a:p>
          <a:p>
            <a:pPr lvl="1" algn="just">
              <a:lnSpc>
                <a:spcPct val="150000"/>
              </a:lnSpc>
              <a:buClr>
                <a:schemeClr val="bg1">
                  <a:lumMod val="75000"/>
                </a:schemeClr>
              </a:buClr>
            </a:pPr>
            <a:r>
              <a:rPr lang="en-IN" dirty="0"/>
              <a:t> </a:t>
            </a:r>
            <a:r>
              <a:rPr lang="en-IN" sz="2200" dirty="0"/>
              <a:t>Bad road conditions, heavy traffic, distance between manufacturing or warehouse location and port of export, long waits at toll booths, long wait at ports, vehicle capacity and availability, fill rates, loading and unloading times, number of trips, number of vehicles, return trip load, safety and insurance of drivers, vehicles and goods, maintenance costs, etc.</a:t>
            </a:r>
          </a:p>
          <a:p>
            <a:pPr algn="just"/>
            <a:endParaRPr lang="en-US" dirty="0"/>
          </a:p>
        </p:txBody>
      </p:sp>
      <p:sp>
        <p:nvSpPr>
          <p:cNvPr id="4" name="Title 1"/>
          <p:cNvSpPr>
            <a:spLocks noGrp="1"/>
          </p:cNvSpPr>
          <p:nvPr>
            <p:ph type="title"/>
          </p:nvPr>
        </p:nvSpPr>
        <p:spPr/>
        <p:txBody>
          <a:bodyPr/>
          <a:lstStyle/>
          <a:p>
            <a:r>
              <a:rPr lang="en-US" dirty="0"/>
              <a:t>Taxes in Transportation</a:t>
            </a:r>
          </a:p>
        </p:txBody>
      </p:sp>
      <p:sp>
        <p:nvSpPr>
          <p:cNvPr id="2" name="Slide Number Placeholder 1"/>
          <p:cNvSpPr>
            <a:spLocks noGrp="1"/>
          </p:cNvSpPr>
          <p:nvPr>
            <p:ph type="sldNum" sz="quarter" idx="12"/>
          </p:nvPr>
        </p:nvSpPr>
        <p:spPr/>
        <p:txBody>
          <a:bodyPr/>
          <a:lstStyle/>
          <a:p>
            <a:fld id="{B6F15528-21DE-4FAA-801E-634DDDAF4B2B}" type="slidenum">
              <a:rPr lang="en-US" smtClean="0"/>
              <a:pPr/>
              <a:t>47</a:t>
            </a:fld>
            <a:endParaRPr lang="en-US"/>
          </a:p>
        </p:txBody>
      </p:sp>
    </p:spTree>
    <p:extLst>
      <p:ext uri="{BB962C8B-B14F-4D97-AF65-F5344CB8AC3E}">
        <p14:creationId xmlns:p14="http://schemas.microsoft.com/office/powerpoint/2010/main" val="414818541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114300" indent="0" algn="just">
              <a:lnSpc>
                <a:spcPct val="150000"/>
              </a:lnSpc>
              <a:buNone/>
            </a:pPr>
            <a:endParaRPr lang="en-IN" sz="800" dirty="0"/>
          </a:p>
          <a:p>
            <a:pPr marL="571500" indent="-457200" algn="just">
              <a:lnSpc>
                <a:spcPct val="150000"/>
              </a:lnSpc>
              <a:buFont typeface="+mj-lt"/>
              <a:buAutoNum type="arabicPeriod" startAt="5"/>
            </a:pPr>
            <a:r>
              <a:rPr lang="en-IN" dirty="0"/>
              <a:t>Exporters need to maintain their profit margins to sustain business, high transportation costs force them to set high price of their product which adversely affects their export competitiveness in various markets globally.</a:t>
            </a:r>
            <a:endParaRPr lang="en-US" dirty="0"/>
          </a:p>
        </p:txBody>
      </p:sp>
      <p:sp>
        <p:nvSpPr>
          <p:cNvPr id="4" name="Title 1"/>
          <p:cNvSpPr>
            <a:spLocks noGrp="1"/>
          </p:cNvSpPr>
          <p:nvPr>
            <p:ph type="title"/>
          </p:nvPr>
        </p:nvSpPr>
        <p:spPr/>
        <p:txBody>
          <a:bodyPr/>
          <a:lstStyle/>
          <a:p>
            <a:r>
              <a:rPr lang="en-US" dirty="0"/>
              <a:t>Taxes in Transportation</a:t>
            </a:r>
          </a:p>
        </p:txBody>
      </p:sp>
      <p:sp>
        <p:nvSpPr>
          <p:cNvPr id="2" name="Slide Number Placeholder 1"/>
          <p:cNvSpPr>
            <a:spLocks noGrp="1"/>
          </p:cNvSpPr>
          <p:nvPr>
            <p:ph type="sldNum" sz="quarter" idx="12"/>
          </p:nvPr>
        </p:nvSpPr>
        <p:spPr/>
        <p:txBody>
          <a:bodyPr/>
          <a:lstStyle/>
          <a:p>
            <a:fld id="{B6F15528-21DE-4FAA-801E-634DDDAF4B2B}" type="slidenum">
              <a:rPr lang="en-US" smtClean="0"/>
              <a:pPr/>
              <a:t>48</a:t>
            </a:fld>
            <a:endParaRPr lang="en-US"/>
          </a:p>
        </p:txBody>
      </p:sp>
    </p:spTree>
    <p:extLst>
      <p:ext uri="{BB962C8B-B14F-4D97-AF65-F5344CB8AC3E}">
        <p14:creationId xmlns:p14="http://schemas.microsoft.com/office/powerpoint/2010/main" val="271250254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56B251-5EA4-4F0D-BD5D-8596BDD40F7F}"/>
              </a:ext>
            </a:extLst>
          </p:cNvPr>
          <p:cNvSpPr>
            <a:spLocks noGrp="1"/>
          </p:cNvSpPr>
          <p:nvPr>
            <p:ph type="title"/>
          </p:nvPr>
        </p:nvSpPr>
        <p:spPr/>
        <p:txBody>
          <a:bodyPr/>
          <a:lstStyle/>
          <a:p>
            <a:r>
              <a:rPr lang="en-US" dirty="0"/>
              <a:t>Stamp duty</a:t>
            </a:r>
          </a:p>
        </p:txBody>
      </p:sp>
      <p:sp>
        <p:nvSpPr>
          <p:cNvPr id="3" name="Content Placeholder 2">
            <a:extLst>
              <a:ext uri="{FF2B5EF4-FFF2-40B4-BE49-F238E27FC236}">
                <a16:creationId xmlns:a16="http://schemas.microsoft.com/office/drawing/2014/main" xmlns="" id="{AE91101D-24D7-4C1A-9B9B-63AE3BA3A872}"/>
              </a:ext>
            </a:extLst>
          </p:cNvPr>
          <p:cNvSpPr>
            <a:spLocks noGrp="1"/>
          </p:cNvSpPr>
          <p:nvPr>
            <p:ph idx="1"/>
          </p:nvPr>
        </p:nvSpPr>
        <p:spPr/>
        <p:txBody>
          <a:bodyPr/>
          <a:lstStyle/>
          <a:p>
            <a:endParaRPr lang="en-US" dirty="0"/>
          </a:p>
          <a:p>
            <a:r>
              <a:rPr lang="en-US" dirty="0"/>
              <a:t>Stamp duty on documentation is Assessable value + customs duty * 0.1%.</a:t>
            </a:r>
          </a:p>
          <a:p>
            <a:endParaRPr lang="en-US" dirty="0"/>
          </a:p>
          <a:p>
            <a:r>
              <a:rPr lang="en-US" dirty="0"/>
              <a:t>It is applicable to the state of Gujrat and Maharashtra while importing goods.</a:t>
            </a:r>
          </a:p>
        </p:txBody>
      </p:sp>
      <p:sp>
        <p:nvSpPr>
          <p:cNvPr id="4" name="Slide Number Placeholder 3">
            <a:extLst>
              <a:ext uri="{FF2B5EF4-FFF2-40B4-BE49-F238E27FC236}">
                <a16:creationId xmlns:a16="http://schemas.microsoft.com/office/drawing/2014/main" xmlns="" id="{B77DF175-D5B2-43CE-AD26-D68047371A14}"/>
              </a:ext>
            </a:extLst>
          </p:cNvPr>
          <p:cNvSpPr>
            <a:spLocks noGrp="1"/>
          </p:cNvSpPr>
          <p:nvPr>
            <p:ph type="sldNum" sz="quarter" idx="12"/>
          </p:nvPr>
        </p:nvSpPr>
        <p:spPr/>
        <p:txBody>
          <a:bodyPr/>
          <a:lstStyle/>
          <a:p>
            <a:fld id="{B6F15528-21DE-4FAA-801E-634DDDAF4B2B}" type="slidenum">
              <a:rPr lang="en-US" smtClean="0"/>
              <a:pPr/>
              <a:t>49</a:t>
            </a:fld>
            <a:endParaRPr lang="en-US"/>
          </a:p>
        </p:txBody>
      </p:sp>
    </p:spTree>
    <p:extLst>
      <p:ext uri="{BB962C8B-B14F-4D97-AF65-F5344CB8AC3E}">
        <p14:creationId xmlns:p14="http://schemas.microsoft.com/office/powerpoint/2010/main" val="39247001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B9D06B8-376B-4544-BA1E-8B163CE71113}"/>
              </a:ext>
            </a:extLst>
          </p:cNvPr>
          <p:cNvSpPr>
            <a:spLocks noGrp="1"/>
          </p:cNvSpPr>
          <p:nvPr>
            <p:ph type="title"/>
          </p:nvPr>
        </p:nvSpPr>
        <p:spPr>
          <a:xfrm>
            <a:off x="425116" y="182880"/>
            <a:ext cx="8229600" cy="990600"/>
          </a:xfrm>
        </p:spPr>
        <p:txBody>
          <a:bodyPr/>
          <a:lstStyle/>
          <a:p>
            <a:r>
              <a:rPr lang="en-US" dirty="0"/>
              <a:t>Free Trade Agreements (FTAs):-</a:t>
            </a:r>
          </a:p>
        </p:txBody>
      </p:sp>
      <p:sp>
        <p:nvSpPr>
          <p:cNvPr id="3" name="Content Placeholder 2">
            <a:extLst>
              <a:ext uri="{FF2B5EF4-FFF2-40B4-BE49-F238E27FC236}">
                <a16:creationId xmlns:a16="http://schemas.microsoft.com/office/drawing/2014/main" xmlns="" id="{05E51125-C6D8-4991-82FE-0372333D8365}"/>
              </a:ext>
            </a:extLst>
          </p:cNvPr>
          <p:cNvSpPr>
            <a:spLocks noGrp="1"/>
          </p:cNvSpPr>
          <p:nvPr>
            <p:ph idx="1"/>
          </p:nvPr>
        </p:nvSpPr>
        <p:spPr>
          <a:xfrm>
            <a:off x="0" y="1173480"/>
            <a:ext cx="9144000" cy="5337048"/>
          </a:xfrm>
        </p:spPr>
        <p:txBody>
          <a:bodyPr>
            <a:noAutofit/>
          </a:bodyPr>
          <a:lstStyle/>
          <a:p>
            <a:r>
              <a:rPr lang="en-US" sz="2200" dirty="0"/>
              <a:t>Free Trade Agreements between two or more countries are reciprocal in nature.</a:t>
            </a:r>
          </a:p>
          <a:p>
            <a:endParaRPr lang="en-US" sz="2200" dirty="0"/>
          </a:p>
          <a:p>
            <a:r>
              <a:rPr lang="en-US" sz="2200" dirty="0"/>
              <a:t>Under the FTAs, duty concessions or exemptions are granted on mutually negotiated items.</a:t>
            </a:r>
          </a:p>
          <a:p>
            <a:endParaRPr lang="en-US" sz="2200" dirty="0"/>
          </a:p>
          <a:p>
            <a:r>
              <a:rPr lang="en-US" sz="2200" dirty="0"/>
              <a:t>There are better versions of FTAs known as “”Comprehensive Economic Partnership Agreement (CECA)” and “ Comprehensive Economic Co-operation Agreement(CEPA)”.</a:t>
            </a:r>
          </a:p>
          <a:p>
            <a:endParaRPr lang="en-US" sz="2200" dirty="0"/>
          </a:p>
          <a:p>
            <a:r>
              <a:rPr lang="en-US" sz="2200" dirty="0"/>
              <a:t>These versions include trade in goods, trade in services as well as economic co-operation.</a:t>
            </a:r>
          </a:p>
          <a:p>
            <a:endParaRPr lang="en-US" sz="2200" dirty="0"/>
          </a:p>
          <a:p>
            <a:r>
              <a:rPr lang="en-US" sz="2200" dirty="0"/>
              <a:t>When goods are exported, it is importing country’s right to impose duties for the  purpose of consumption. Therefore the principle of exports is that “We export goods and services; we do not export Taxes”.</a:t>
            </a:r>
          </a:p>
        </p:txBody>
      </p:sp>
      <p:sp>
        <p:nvSpPr>
          <p:cNvPr id="4" name="Slide Number Placeholder 3">
            <a:extLst>
              <a:ext uri="{FF2B5EF4-FFF2-40B4-BE49-F238E27FC236}">
                <a16:creationId xmlns:a16="http://schemas.microsoft.com/office/drawing/2014/main" xmlns="" id="{1E8D62DD-B343-4E96-A3B5-F2BB69F5EC85}"/>
              </a:ext>
            </a:extLst>
          </p:cNvPr>
          <p:cNvSpPr>
            <a:spLocks noGrp="1"/>
          </p:cNvSpPr>
          <p:nvPr>
            <p:ph type="sldNum" sz="quarter" idx="12"/>
          </p:nvPr>
        </p:nvSpPr>
        <p:spPr/>
        <p:txBody>
          <a:bodyPr/>
          <a:lstStyle/>
          <a:p>
            <a:fld id="{B6F15528-21DE-4FAA-801E-634DDDAF4B2B}" type="slidenum">
              <a:rPr lang="en-US" smtClean="0"/>
              <a:pPr/>
              <a:t>5</a:t>
            </a:fld>
            <a:endParaRPr lang="en-US"/>
          </a:p>
        </p:txBody>
      </p:sp>
    </p:spTree>
    <p:extLst>
      <p:ext uri="{BB962C8B-B14F-4D97-AF65-F5344CB8AC3E}">
        <p14:creationId xmlns:p14="http://schemas.microsoft.com/office/powerpoint/2010/main" val="349811091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400" dirty="0">
                <a:solidFill>
                  <a:schemeClr val="tx1"/>
                </a:solidFill>
              </a:rPr>
              <a:t>Actual details required</a:t>
            </a: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70786427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1FD6611E-4C25-4B9D-BC2A-F340368DAB41}"/>
              </a:ext>
            </a:extLst>
          </p:cNvPr>
          <p:cNvSpPr>
            <a:spLocks noGrp="1"/>
          </p:cNvSpPr>
          <p:nvPr>
            <p:ph idx="1"/>
          </p:nvPr>
        </p:nvSpPr>
        <p:spPr>
          <a:xfrm>
            <a:off x="0" y="347472"/>
            <a:ext cx="9144000" cy="6629400"/>
          </a:xfrm>
        </p:spPr>
        <p:txBody>
          <a:bodyPr>
            <a:normAutofit fontScale="92500" lnSpcReduction="20000"/>
          </a:bodyPr>
          <a:lstStyle/>
          <a:p>
            <a:r>
              <a:rPr lang="en-IN" dirty="0"/>
              <a:t>Government has recently announced a Scheme called </a:t>
            </a:r>
            <a:r>
              <a:rPr lang="en-IN" b="1" dirty="0" err="1"/>
              <a:t>RoDTEP</a:t>
            </a:r>
            <a:r>
              <a:rPr lang="en-IN" dirty="0"/>
              <a:t> (Remission of Duties and Taxes on Exported products) for actual calculation of embedded taxes. Detailed data is requested by DGFT. </a:t>
            </a:r>
            <a:endParaRPr lang="en-US" dirty="0"/>
          </a:p>
          <a:p>
            <a:pPr marL="0" indent="0">
              <a:buNone/>
            </a:pPr>
            <a:r>
              <a:rPr lang="en-IN" dirty="0"/>
              <a:t> </a:t>
            </a:r>
            <a:endParaRPr lang="en-US" dirty="0"/>
          </a:p>
          <a:p>
            <a:r>
              <a:rPr lang="en-IN" dirty="0"/>
              <a:t>While preparing the data the following points should be carefully noted.</a:t>
            </a:r>
            <a:endParaRPr lang="en-US" dirty="0"/>
          </a:p>
          <a:p>
            <a:pPr lvl="0"/>
            <a:r>
              <a:rPr lang="en-GB" dirty="0"/>
              <a:t>Data provided should mandatorily be based on the exports made during the period </a:t>
            </a:r>
            <a:r>
              <a:rPr lang="en-GB" b="1" dirty="0"/>
              <a:t>January to June 2019</a:t>
            </a:r>
            <a:r>
              <a:rPr lang="en-GB" dirty="0"/>
              <a:t>. </a:t>
            </a:r>
            <a:endParaRPr lang="en-US" dirty="0"/>
          </a:p>
          <a:p>
            <a:endParaRPr lang="en-US" dirty="0"/>
          </a:p>
          <a:p>
            <a:pPr lvl="0"/>
            <a:r>
              <a:rPr lang="en-GB" dirty="0"/>
              <a:t>Information is to be submitted by manufacturers / manufacturer exporters for every export product individually in a separate file / document in all three proformas / formats i.e. R1, R2 and R3. </a:t>
            </a:r>
            <a:endParaRPr lang="en-US" dirty="0"/>
          </a:p>
          <a:p>
            <a:endParaRPr lang="en-US" dirty="0"/>
          </a:p>
          <a:p>
            <a:r>
              <a:rPr lang="en-GB" dirty="0"/>
              <a:t>Data relating to DTA Unit and / or SEZ unit / EOU / FTWZ / Warehouse under section 65 of the Customs Act, needs to be filed separately for each such unit.</a:t>
            </a:r>
            <a:endParaRPr lang="en-US" dirty="0"/>
          </a:p>
          <a:p>
            <a:endParaRPr lang="en-US" dirty="0"/>
          </a:p>
          <a:p>
            <a:pPr lvl="0"/>
            <a:r>
              <a:rPr lang="en-GB" dirty="0"/>
              <a:t>A list of indicative taxes which should be counted for estimating the non-reimbursed / non refunded tax incidence is annexed with the prescribed formats. Generally used UQC Codes have also been annexed for reference. </a:t>
            </a:r>
            <a:endParaRPr lang="en-US" dirty="0"/>
          </a:p>
          <a:p>
            <a:endParaRPr lang="en-US" dirty="0"/>
          </a:p>
          <a:p>
            <a:r>
              <a:rPr lang="en-GB" dirty="0"/>
              <a:t>Only taxes/ levies / duties borne on the exported product </a:t>
            </a:r>
            <a:r>
              <a:rPr lang="en-GB" b="1" dirty="0"/>
              <a:t>which are at present not getting refunded / reimbursed under any other mechanism </a:t>
            </a:r>
            <a:r>
              <a:rPr lang="en-GB" dirty="0"/>
              <a:t>are counted while calculating the tax incidence on the exported product. </a:t>
            </a:r>
            <a:endParaRPr lang="en-US" dirty="0"/>
          </a:p>
          <a:p>
            <a:endParaRPr lang="en-US" dirty="0"/>
          </a:p>
        </p:txBody>
      </p:sp>
      <p:sp>
        <p:nvSpPr>
          <p:cNvPr id="4" name="Slide Number Placeholder 3">
            <a:extLst>
              <a:ext uri="{FF2B5EF4-FFF2-40B4-BE49-F238E27FC236}">
                <a16:creationId xmlns:a16="http://schemas.microsoft.com/office/drawing/2014/main" xmlns="" id="{D89F5E1F-4157-4918-ADAE-847011F9328A}"/>
              </a:ext>
            </a:extLst>
          </p:cNvPr>
          <p:cNvSpPr>
            <a:spLocks noGrp="1"/>
          </p:cNvSpPr>
          <p:nvPr>
            <p:ph type="sldNum" sz="quarter" idx="12"/>
          </p:nvPr>
        </p:nvSpPr>
        <p:spPr/>
        <p:txBody>
          <a:bodyPr/>
          <a:lstStyle/>
          <a:p>
            <a:fld id="{B6F15528-21DE-4FAA-801E-634DDDAF4B2B}" type="slidenum">
              <a:rPr lang="en-US" smtClean="0"/>
              <a:pPr/>
              <a:t>51</a:t>
            </a:fld>
            <a:endParaRPr lang="en-US"/>
          </a:p>
        </p:txBody>
      </p:sp>
    </p:spTree>
    <p:extLst>
      <p:ext uri="{BB962C8B-B14F-4D97-AF65-F5344CB8AC3E}">
        <p14:creationId xmlns:p14="http://schemas.microsoft.com/office/powerpoint/2010/main" val="127581069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1FD6611E-4C25-4B9D-BC2A-F340368DAB41}"/>
              </a:ext>
            </a:extLst>
          </p:cNvPr>
          <p:cNvSpPr>
            <a:spLocks noGrp="1"/>
          </p:cNvSpPr>
          <p:nvPr>
            <p:ph idx="1"/>
          </p:nvPr>
        </p:nvSpPr>
        <p:spPr>
          <a:xfrm>
            <a:off x="0" y="347472"/>
            <a:ext cx="9144000" cy="6629400"/>
          </a:xfrm>
        </p:spPr>
        <p:txBody>
          <a:bodyPr>
            <a:normAutofit fontScale="92500" lnSpcReduction="10000"/>
          </a:bodyPr>
          <a:lstStyle/>
          <a:p>
            <a:r>
              <a:rPr lang="en-GB" dirty="0"/>
              <a:t> The incidence of Central Excise duty / customs duty suffered on account of petroleum products being used as inputs (raw materials) in the manufacturing process and the incidence of GST for any product </a:t>
            </a:r>
            <a:r>
              <a:rPr lang="en-GB" b="1" u="sng" dirty="0"/>
              <a:t>should not be </a:t>
            </a:r>
            <a:r>
              <a:rPr lang="en-GB" dirty="0"/>
              <a:t>included for calculation of total incidence of duties (however, the incidence of these duties suffered on account of transportation should be calculated for the purpose of refund). </a:t>
            </a:r>
            <a:endParaRPr lang="en-US" dirty="0"/>
          </a:p>
          <a:p>
            <a:pPr marL="0" indent="0">
              <a:buNone/>
            </a:pPr>
            <a:endParaRPr lang="en-US" dirty="0"/>
          </a:p>
          <a:p>
            <a:pPr lvl="0"/>
            <a:r>
              <a:rPr lang="en-GB" dirty="0"/>
              <a:t>Data provided should be from manufacturers/manufacturer exporters and it should be properly scrutinized and certified by the manufacturer/ manufacturer exporter and their </a:t>
            </a:r>
            <a:r>
              <a:rPr lang="en-GB" b="1" dirty="0"/>
              <a:t>Chartered Accountant / Cost Accountant.</a:t>
            </a:r>
            <a:endParaRPr lang="en-US" dirty="0"/>
          </a:p>
          <a:p>
            <a:r>
              <a:rPr lang="en-GB" dirty="0"/>
              <a:t> </a:t>
            </a:r>
          </a:p>
          <a:p>
            <a:pPr lvl="0"/>
            <a:r>
              <a:rPr lang="en-GB" dirty="0"/>
              <a:t>The data should be supported by relevant documents such as sample Shipping Bills of export and other relevant documents forming the basis of calculation, such as Mandi Tax rate circular, Electricity Duty circular of the respective state and should have proper justifications for recommended tax incidence. </a:t>
            </a:r>
            <a:endParaRPr lang="en-US" dirty="0"/>
          </a:p>
          <a:p>
            <a:r>
              <a:rPr lang="en-GB" dirty="0"/>
              <a:t> </a:t>
            </a:r>
            <a:endParaRPr lang="en-US" dirty="0"/>
          </a:p>
          <a:p>
            <a:pPr lvl="0"/>
            <a:r>
              <a:rPr lang="en-GB" dirty="0"/>
              <a:t>The data provided should pertain to only those manufacturers / units who agree to have their records and production processes inspected by the Government for the purpose of verification. Verification of data/ processes would be undertaken by DGFT, if required. </a:t>
            </a:r>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xmlns="" id="{D89F5E1F-4157-4918-ADAE-847011F9328A}"/>
              </a:ext>
            </a:extLst>
          </p:cNvPr>
          <p:cNvSpPr>
            <a:spLocks noGrp="1"/>
          </p:cNvSpPr>
          <p:nvPr>
            <p:ph type="sldNum" sz="quarter" idx="12"/>
          </p:nvPr>
        </p:nvSpPr>
        <p:spPr/>
        <p:txBody>
          <a:bodyPr/>
          <a:lstStyle/>
          <a:p>
            <a:fld id="{B6F15528-21DE-4FAA-801E-634DDDAF4B2B}" type="slidenum">
              <a:rPr lang="en-US" smtClean="0"/>
              <a:pPr/>
              <a:t>52</a:t>
            </a:fld>
            <a:endParaRPr lang="en-US"/>
          </a:p>
        </p:txBody>
      </p:sp>
    </p:spTree>
    <p:extLst>
      <p:ext uri="{BB962C8B-B14F-4D97-AF65-F5344CB8AC3E}">
        <p14:creationId xmlns:p14="http://schemas.microsoft.com/office/powerpoint/2010/main" val="151622180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1FD6611E-4C25-4B9D-BC2A-F340368DAB41}"/>
              </a:ext>
            </a:extLst>
          </p:cNvPr>
          <p:cNvSpPr>
            <a:spLocks noGrp="1"/>
          </p:cNvSpPr>
          <p:nvPr>
            <p:ph idx="1"/>
          </p:nvPr>
        </p:nvSpPr>
        <p:spPr>
          <a:xfrm>
            <a:off x="0" y="347472"/>
            <a:ext cx="9144000" cy="6629400"/>
          </a:xfrm>
        </p:spPr>
        <p:txBody>
          <a:bodyPr>
            <a:normAutofit lnSpcReduction="10000"/>
          </a:bodyPr>
          <a:lstStyle/>
          <a:p>
            <a:r>
              <a:rPr lang="en-GB" dirty="0"/>
              <a:t> </a:t>
            </a:r>
            <a:r>
              <a:rPr lang="en-GB" sz="2200" b="1" u="sng" dirty="0"/>
              <a:t>FORMAT R1 (PERIOD 01.01.2019 to 30.06.2019):</a:t>
            </a:r>
          </a:p>
          <a:p>
            <a:endParaRPr lang="en-US" sz="2200" dirty="0"/>
          </a:p>
          <a:p>
            <a:pPr lvl="1"/>
            <a:r>
              <a:rPr lang="en-GB" sz="2200" b="1" dirty="0"/>
              <a:t>General information:</a:t>
            </a:r>
          </a:p>
          <a:p>
            <a:pPr marL="344488" lvl="1" indent="0">
              <a:buNone/>
            </a:pPr>
            <a:r>
              <a:rPr lang="en-GB" sz="2200" b="1" dirty="0"/>
              <a:t> </a:t>
            </a:r>
            <a:endParaRPr lang="en-US" sz="2200" dirty="0"/>
          </a:p>
          <a:p>
            <a:pPr lvl="2"/>
            <a:r>
              <a:rPr lang="en-GB" sz="2200" dirty="0"/>
              <a:t>Manufacturer / manufacturer exporter’s Name and Address</a:t>
            </a:r>
            <a:endParaRPr lang="en-US" sz="2200" dirty="0"/>
          </a:p>
          <a:p>
            <a:pPr lvl="2"/>
            <a:r>
              <a:rPr lang="en-GB" sz="2200" dirty="0"/>
              <a:t>IEC / PAN</a:t>
            </a:r>
            <a:endParaRPr lang="en-US" sz="2200" dirty="0"/>
          </a:p>
          <a:p>
            <a:pPr lvl="2"/>
            <a:r>
              <a:rPr lang="en-GB" sz="2200" dirty="0"/>
              <a:t>Type of unit like DTA, EOU, SEZ, Warehouse under section 65 of Customs Act</a:t>
            </a:r>
            <a:endParaRPr lang="en-US" sz="2200" dirty="0"/>
          </a:p>
          <a:p>
            <a:pPr lvl="2"/>
            <a:r>
              <a:rPr lang="en-GB" sz="2200" dirty="0"/>
              <a:t>Description and ITC HS Code (8 digit level) about export product</a:t>
            </a:r>
            <a:endParaRPr lang="en-US" sz="2200" dirty="0"/>
          </a:p>
          <a:p>
            <a:pPr lvl="2"/>
            <a:r>
              <a:rPr lang="en-GB" sz="2200" dirty="0"/>
              <a:t>Unit quantity code / UOM</a:t>
            </a:r>
            <a:endParaRPr lang="en-US" sz="2200" dirty="0"/>
          </a:p>
          <a:p>
            <a:pPr lvl="2"/>
            <a:r>
              <a:rPr lang="en-GB" sz="2200" dirty="0"/>
              <a:t>Drawback Sr. No. if available</a:t>
            </a:r>
            <a:endParaRPr lang="en-US" sz="2200" dirty="0"/>
          </a:p>
          <a:p>
            <a:pPr lvl="2"/>
            <a:r>
              <a:rPr lang="en-GB" sz="2200" dirty="0"/>
              <a:t>Drawback rate with %, if available</a:t>
            </a:r>
            <a:endParaRPr lang="en-US" sz="2200" dirty="0"/>
          </a:p>
          <a:p>
            <a:pPr lvl="2"/>
            <a:r>
              <a:rPr lang="en-GB" sz="2200" dirty="0"/>
              <a:t>Total production </a:t>
            </a:r>
            <a:endParaRPr lang="en-US" sz="2200" dirty="0"/>
          </a:p>
          <a:p>
            <a:pPr lvl="2"/>
            <a:r>
              <a:rPr lang="en-GB" sz="2200" dirty="0"/>
              <a:t>Quantity sold/cleared in DTA</a:t>
            </a:r>
            <a:endParaRPr lang="en-US" sz="2200" dirty="0"/>
          </a:p>
          <a:p>
            <a:pPr lvl="2"/>
            <a:r>
              <a:rPr lang="en-GB" sz="2200" dirty="0"/>
              <a:t>Quantity exported</a:t>
            </a:r>
            <a:endParaRPr lang="en-US" sz="2200" dirty="0"/>
          </a:p>
          <a:p>
            <a:pPr lvl="2"/>
            <a:r>
              <a:rPr lang="en-GB" sz="2200" dirty="0"/>
              <a:t>FOB value of exports</a:t>
            </a:r>
            <a:endParaRPr lang="en-US" sz="2200" dirty="0"/>
          </a:p>
          <a:p>
            <a:pPr lvl="2"/>
            <a:r>
              <a:rPr lang="en-GB" sz="2200" dirty="0"/>
              <a:t>FOB value per unit production</a:t>
            </a:r>
            <a:endParaRPr lang="en-US" sz="2200" dirty="0"/>
          </a:p>
          <a:p>
            <a:r>
              <a:rPr lang="en-GB" b="1" i="1" u="sng" dirty="0"/>
              <a:t>Note:</a:t>
            </a:r>
            <a:endParaRPr lang="en-US" dirty="0"/>
          </a:p>
          <a:p>
            <a:pPr lvl="1"/>
            <a:r>
              <a:rPr lang="en-GB" b="1" dirty="0"/>
              <a:t>Data should be submitted product wise taking into account all types/models/styles/quantity of export product.</a:t>
            </a:r>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xmlns="" id="{D89F5E1F-4157-4918-ADAE-847011F9328A}"/>
              </a:ext>
            </a:extLst>
          </p:cNvPr>
          <p:cNvSpPr>
            <a:spLocks noGrp="1"/>
          </p:cNvSpPr>
          <p:nvPr>
            <p:ph type="sldNum" sz="quarter" idx="12"/>
          </p:nvPr>
        </p:nvSpPr>
        <p:spPr/>
        <p:txBody>
          <a:bodyPr/>
          <a:lstStyle/>
          <a:p>
            <a:fld id="{B6F15528-21DE-4FAA-801E-634DDDAF4B2B}" type="slidenum">
              <a:rPr lang="en-US" smtClean="0"/>
              <a:pPr/>
              <a:t>53</a:t>
            </a:fld>
            <a:endParaRPr lang="en-US"/>
          </a:p>
        </p:txBody>
      </p:sp>
    </p:spTree>
    <p:extLst>
      <p:ext uri="{BB962C8B-B14F-4D97-AF65-F5344CB8AC3E}">
        <p14:creationId xmlns:p14="http://schemas.microsoft.com/office/powerpoint/2010/main" val="343198032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1FD6611E-4C25-4B9D-BC2A-F340368DAB41}"/>
              </a:ext>
            </a:extLst>
          </p:cNvPr>
          <p:cNvSpPr>
            <a:spLocks noGrp="1"/>
          </p:cNvSpPr>
          <p:nvPr>
            <p:ph idx="1"/>
          </p:nvPr>
        </p:nvSpPr>
        <p:spPr>
          <a:xfrm>
            <a:off x="0" y="347472"/>
            <a:ext cx="9144000" cy="6629400"/>
          </a:xfrm>
        </p:spPr>
        <p:txBody>
          <a:bodyPr>
            <a:normAutofit/>
          </a:bodyPr>
          <a:lstStyle/>
          <a:p>
            <a:r>
              <a:rPr lang="en-GB" dirty="0"/>
              <a:t> </a:t>
            </a:r>
          </a:p>
          <a:p>
            <a:r>
              <a:rPr lang="en-GB" b="1" u="sng" dirty="0"/>
              <a:t>FORMAT R2 (PERIOD 01.01.2019 to 30.06.2019):</a:t>
            </a:r>
            <a:endParaRPr lang="en-US" dirty="0"/>
          </a:p>
          <a:p>
            <a:pPr lvl="1"/>
            <a:r>
              <a:rPr lang="en-GB" dirty="0"/>
              <a:t>Export Product wise data for transportation (Fuel used in inbound and outbound transport), electricity duty, Stamp duty, State VAT on fuel used in generation of captive power</a:t>
            </a:r>
            <a:endParaRPr lang="en-US" dirty="0"/>
          </a:p>
          <a:p>
            <a:pPr marL="0" indent="0">
              <a:buNone/>
            </a:pPr>
            <a:r>
              <a:rPr lang="en-GB" b="1" dirty="0"/>
              <a:t> </a:t>
            </a:r>
            <a:endParaRPr lang="en-US" dirty="0"/>
          </a:p>
          <a:p>
            <a:r>
              <a:rPr lang="en-GB" b="1" i="1" u="sng" dirty="0"/>
              <a:t>Note:</a:t>
            </a:r>
            <a:endParaRPr lang="en-US" dirty="0"/>
          </a:p>
          <a:p>
            <a:pPr lvl="1"/>
            <a:r>
              <a:rPr lang="en-GB" b="1" dirty="0"/>
              <a:t>Data should be submitted individual export product wise</a:t>
            </a:r>
            <a:endParaRPr lang="en-US" dirty="0"/>
          </a:p>
          <a:p>
            <a:r>
              <a:rPr lang="en-GB" b="1" dirty="0"/>
              <a:t> </a:t>
            </a:r>
            <a:endParaRPr lang="en-US" dirty="0"/>
          </a:p>
          <a:p>
            <a:r>
              <a:rPr lang="en-GB" b="1" u="sng" dirty="0"/>
              <a:t>FORMAT R3 (PERIOD 01.01.2019 to 30.06.2019):</a:t>
            </a:r>
            <a:endParaRPr lang="en-US" dirty="0"/>
          </a:p>
          <a:p>
            <a:pPr lvl="1"/>
            <a:r>
              <a:rPr lang="en-GB" dirty="0"/>
              <a:t>Export product wise – input wise incidence of duties / taxes / levies </a:t>
            </a:r>
            <a:r>
              <a:rPr lang="en-GB" b="1" dirty="0"/>
              <a:t>(INPUT OUTPUT NORMS WISE DATA AND INCIDENCE OF DUTY)</a:t>
            </a:r>
            <a:endParaRPr lang="en-US" dirty="0"/>
          </a:p>
          <a:p>
            <a:endParaRPr lang="en-US" dirty="0"/>
          </a:p>
          <a:p>
            <a:r>
              <a:rPr lang="en-GB" b="1" i="1" u="sng" dirty="0"/>
              <a:t>Note:</a:t>
            </a:r>
            <a:endParaRPr lang="en-US" dirty="0"/>
          </a:p>
          <a:p>
            <a:pPr lvl="1"/>
            <a:r>
              <a:rPr lang="en-GB" b="1" dirty="0"/>
              <a:t>Data should be submitted for export product with HS Code</a:t>
            </a:r>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xmlns="" id="{D89F5E1F-4157-4918-ADAE-847011F9328A}"/>
              </a:ext>
            </a:extLst>
          </p:cNvPr>
          <p:cNvSpPr>
            <a:spLocks noGrp="1"/>
          </p:cNvSpPr>
          <p:nvPr>
            <p:ph type="sldNum" sz="quarter" idx="12"/>
          </p:nvPr>
        </p:nvSpPr>
        <p:spPr/>
        <p:txBody>
          <a:bodyPr/>
          <a:lstStyle/>
          <a:p>
            <a:fld id="{B6F15528-21DE-4FAA-801E-634DDDAF4B2B}" type="slidenum">
              <a:rPr lang="en-US" smtClean="0"/>
              <a:pPr/>
              <a:t>54</a:t>
            </a:fld>
            <a:endParaRPr lang="en-US"/>
          </a:p>
        </p:txBody>
      </p:sp>
    </p:spTree>
    <p:extLst>
      <p:ext uri="{BB962C8B-B14F-4D97-AF65-F5344CB8AC3E}">
        <p14:creationId xmlns:p14="http://schemas.microsoft.com/office/powerpoint/2010/main" val="190906296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838200"/>
          </a:xfrm>
        </p:spPr>
        <p:txBody>
          <a:bodyPr/>
          <a:lstStyle/>
          <a:p>
            <a:r>
              <a:rPr lang="en-US" b="1" dirty="0"/>
              <a:t>Observations</a:t>
            </a:r>
            <a:r>
              <a:rPr lang="en-US" dirty="0"/>
              <a:t>:- </a:t>
            </a:r>
          </a:p>
        </p:txBody>
      </p:sp>
      <p:sp>
        <p:nvSpPr>
          <p:cNvPr id="3" name="Content Placeholder 2"/>
          <p:cNvSpPr>
            <a:spLocks noGrp="1"/>
          </p:cNvSpPr>
          <p:nvPr>
            <p:ph idx="1"/>
          </p:nvPr>
        </p:nvSpPr>
        <p:spPr/>
        <p:txBody>
          <a:bodyPr/>
          <a:lstStyle/>
          <a:p>
            <a:r>
              <a:rPr lang="en-GB" b="1" dirty="0"/>
              <a:t>The Scheme is about indicative list of taxes / levies not neutralised / reimbursed by a refund / rebate mechanism at present.</a:t>
            </a:r>
            <a:endParaRPr lang="en-US" dirty="0"/>
          </a:p>
          <a:p>
            <a:r>
              <a:rPr lang="en-GB" dirty="0"/>
              <a:t> </a:t>
            </a:r>
            <a:endParaRPr lang="en-US" dirty="0"/>
          </a:p>
          <a:p>
            <a:r>
              <a:rPr lang="en-GB" b="1" dirty="0"/>
              <a:t>The prime elements for calculation of embedded taxes are as under:</a:t>
            </a:r>
            <a:endParaRPr lang="en-US" dirty="0"/>
          </a:p>
          <a:p>
            <a:pPr lvl="1"/>
            <a:r>
              <a:rPr lang="en-GB" dirty="0"/>
              <a:t>Fuel used in transportation (In bound Transport)</a:t>
            </a:r>
            <a:endParaRPr lang="en-US" dirty="0"/>
          </a:p>
          <a:p>
            <a:pPr lvl="1"/>
            <a:r>
              <a:rPr lang="en-GB" dirty="0"/>
              <a:t>Fuel used in Transportation (Out bound Transport)</a:t>
            </a:r>
            <a:endParaRPr lang="en-US" dirty="0"/>
          </a:p>
          <a:p>
            <a:pPr lvl="1"/>
            <a:r>
              <a:rPr lang="en-GB" dirty="0"/>
              <a:t>Electricity duty</a:t>
            </a:r>
            <a:endParaRPr lang="en-US" dirty="0"/>
          </a:p>
          <a:p>
            <a:pPr lvl="1"/>
            <a:r>
              <a:rPr lang="en-GB" dirty="0"/>
              <a:t>Stamp duty</a:t>
            </a:r>
            <a:endParaRPr lang="en-US" dirty="0"/>
          </a:p>
          <a:p>
            <a:pPr lvl="1"/>
            <a:r>
              <a:rPr lang="en-GB" dirty="0"/>
              <a:t>State VAT on fuel in generation of Captive Power</a:t>
            </a:r>
            <a:endParaRPr lang="en-US" dirty="0"/>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55</a:t>
            </a:fld>
            <a:endParaRPr lang="en-US"/>
          </a:p>
        </p:txBody>
      </p:sp>
    </p:spTree>
    <p:extLst>
      <p:ext uri="{BB962C8B-B14F-4D97-AF65-F5344CB8AC3E}">
        <p14:creationId xmlns:p14="http://schemas.microsoft.com/office/powerpoint/2010/main" val="15460933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90500" y="903812"/>
            <a:ext cx="8763000" cy="990600"/>
          </a:xfrm>
        </p:spPr>
        <p:txBody>
          <a:bodyPr>
            <a:normAutofit fontScale="90000"/>
          </a:bodyPr>
          <a:lstStyle/>
          <a:p>
            <a:pPr lvl="0"/>
            <a:r>
              <a:rPr lang="en-GB" sz="3600" b="1" dirty="0">
                <a:solidFill>
                  <a:schemeClr val="tx1"/>
                </a:solidFill>
              </a:rPr>
              <a:t>Fuel used in transportation (In bound Transport) and Fuel used in Transportation (Out bound Transport)</a:t>
            </a:r>
            <a:r>
              <a:rPr lang="en-US" b="1" dirty="0">
                <a:solidFill>
                  <a:schemeClr val="tx1"/>
                </a:solidFill>
              </a:rPr>
              <a:t/>
            </a:r>
            <a:br>
              <a:rPr lang="en-US" b="1" dirty="0">
                <a:solidFill>
                  <a:schemeClr val="tx1"/>
                </a:solidFill>
              </a:rPr>
            </a:br>
            <a:endParaRPr lang="en-US" b="1" dirty="0">
              <a:solidFill>
                <a:schemeClr val="tx1"/>
              </a:solidFill>
            </a:endParaRPr>
          </a:p>
        </p:txBody>
      </p:sp>
      <p:sp>
        <p:nvSpPr>
          <p:cNvPr id="3" name="Content Placeholder 2"/>
          <p:cNvSpPr>
            <a:spLocks noGrp="1"/>
          </p:cNvSpPr>
          <p:nvPr>
            <p:ph idx="1"/>
          </p:nvPr>
        </p:nvSpPr>
        <p:spPr>
          <a:xfrm>
            <a:off x="457200" y="1862328"/>
            <a:ext cx="8229600" cy="4876800"/>
          </a:xfrm>
        </p:spPr>
        <p:txBody>
          <a:bodyPr>
            <a:normAutofit lnSpcReduction="10000"/>
          </a:bodyPr>
          <a:lstStyle/>
          <a:p>
            <a:endParaRPr lang="en-GB" dirty="0"/>
          </a:p>
          <a:p>
            <a:r>
              <a:rPr lang="en-GB" dirty="0"/>
              <a:t>While generic transportation cost is available, no exporter has any documents, which show fuel consumption or amount of tax levied on it. Every exporter receives transport bills, which nowhere shows either the cost of fuel or the taxes paid on it. </a:t>
            </a:r>
          </a:p>
          <a:p>
            <a:endParaRPr lang="en-GB" dirty="0"/>
          </a:p>
          <a:p>
            <a:r>
              <a:rPr lang="en-GB" dirty="0"/>
              <a:t>Not only this, cost of every exporter differs on account of distances, capacity utilisation, the age of vehicles, so on and so forth. It is therefore difficult to arrive the amount of taxes paid from the existing documents.</a:t>
            </a:r>
            <a:endParaRPr lang="en-US" dirty="0"/>
          </a:p>
          <a:p>
            <a:r>
              <a:rPr lang="en-GB" dirty="0"/>
              <a:t> </a:t>
            </a:r>
            <a:endParaRPr lang="en-US" dirty="0"/>
          </a:p>
          <a:p>
            <a:r>
              <a:rPr lang="en-GB" dirty="0"/>
              <a:t>Not only this, the price of diesel / petrol changes every now and then, and hence, tax amount also changes. </a:t>
            </a:r>
          </a:p>
          <a:p>
            <a:endParaRPr lang="en-GB" dirty="0"/>
          </a:p>
          <a:p>
            <a:pPr marL="0" indent="0">
              <a:buNone/>
            </a:pPr>
            <a:endParaRPr lang="en-US" dirty="0"/>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56</a:t>
            </a:fld>
            <a:endParaRPr lang="en-US"/>
          </a:p>
        </p:txBody>
      </p:sp>
    </p:spTree>
    <p:extLst>
      <p:ext uri="{BB962C8B-B14F-4D97-AF65-F5344CB8AC3E}">
        <p14:creationId xmlns:p14="http://schemas.microsoft.com/office/powerpoint/2010/main" val="181620908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90500" y="919854"/>
            <a:ext cx="8953500" cy="990600"/>
          </a:xfrm>
        </p:spPr>
        <p:txBody>
          <a:bodyPr>
            <a:normAutofit fontScale="90000"/>
          </a:bodyPr>
          <a:lstStyle/>
          <a:p>
            <a:pPr lvl="0"/>
            <a:r>
              <a:rPr lang="en-GB" sz="3600" b="1" dirty="0">
                <a:solidFill>
                  <a:schemeClr val="tx1"/>
                </a:solidFill>
              </a:rPr>
              <a:t>Fuel used in transportation (In bound Transport) and Fuel used in Transportation (Out bound Transport)</a:t>
            </a:r>
            <a:r>
              <a:rPr lang="en-US" b="1" dirty="0">
                <a:solidFill>
                  <a:schemeClr val="tx1"/>
                </a:solidFill>
              </a:rPr>
              <a:t/>
            </a:r>
            <a:br>
              <a:rPr lang="en-US" b="1" dirty="0">
                <a:solidFill>
                  <a:schemeClr val="tx1"/>
                </a:solidFill>
              </a:rPr>
            </a:br>
            <a:endParaRPr lang="en-US" b="1" dirty="0">
              <a:solidFill>
                <a:schemeClr val="tx1"/>
              </a:solidFill>
            </a:endParaRPr>
          </a:p>
        </p:txBody>
      </p:sp>
      <p:sp>
        <p:nvSpPr>
          <p:cNvPr id="3" name="Content Placeholder 2"/>
          <p:cNvSpPr>
            <a:spLocks noGrp="1"/>
          </p:cNvSpPr>
          <p:nvPr>
            <p:ph idx="1"/>
          </p:nvPr>
        </p:nvSpPr>
        <p:spPr>
          <a:xfrm>
            <a:off x="457200" y="1862328"/>
            <a:ext cx="8229600" cy="4876800"/>
          </a:xfrm>
        </p:spPr>
        <p:txBody>
          <a:bodyPr>
            <a:normAutofit/>
          </a:bodyPr>
          <a:lstStyle/>
          <a:p>
            <a:r>
              <a:rPr lang="en-GB" dirty="0"/>
              <a:t>Apart from these, the percentage of VAT also changes from state to state. Hence, calculation of tax amount is very complex and there are no documents, ever shared by the transporter, showing the cost of diesel/petrol, toll taxes etc.,</a:t>
            </a:r>
            <a:endParaRPr lang="en-US" dirty="0"/>
          </a:p>
          <a:p>
            <a:r>
              <a:rPr lang="en-GB" dirty="0"/>
              <a:t> </a:t>
            </a:r>
            <a:endParaRPr lang="en-US" dirty="0"/>
          </a:p>
          <a:p>
            <a:r>
              <a:rPr lang="en-GB" dirty="0"/>
              <a:t>Even the certificate of Chartered Accountant (CA) will have to be based on either average or approximation.</a:t>
            </a:r>
          </a:p>
          <a:p>
            <a:endParaRPr lang="en-GB" dirty="0"/>
          </a:p>
          <a:p>
            <a:r>
              <a:rPr lang="en-GB" dirty="0"/>
              <a:t>It should not be forgotten that in this refund scheme, transportation and associated taxes, plays a major role in calculation of refund.</a:t>
            </a:r>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57</a:t>
            </a:fld>
            <a:endParaRPr lang="en-US"/>
          </a:p>
        </p:txBody>
      </p:sp>
    </p:spTree>
    <p:extLst>
      <p:ext uri="{BB962C8B-B14F-4D97-AF65-F5344CB8AC3E}">
        <p14:creationId xmlns:p14="http://schemas.microsoft.com/office/powerpoint/2010/main" val="866925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143000"/>
            <a:ext cx="8839200" cy="990600"/>
          </a:xfrm>
        </p:spPr>
        <p:txBody>
          <a:bodyPr>
            <a:normAutofit fontScale="90000"/>
          </a:bodyPr>
          <a:lstStyle/>
          <a:p>
            <a:r>
              <a:rPr lang="en-GB" b="1" dirty="0">
                <a:solidFill>
                  <a:schemeClr val="tx1"/>
                </a:solidFill>
              </a:rPr>
              <a:t>Embedded CGST on inputs for transport sector:</a:t>
            </a:r>
            <a:r>
              <a:rPr lang="en-US" dirty="0"/>
              <a:t/>
            </a:r>
            <a:br>
              <a:rPr lang="en-US" dirty="0"/>
            </a:br>
            <a:endParaRPr lang="en-US" dirty="0"/>
          </a:p>
        </p:txBody>
      </p:sp>
      <p:sp>
        <p:nvSpPr>
          <p:cNvPr id="3" name="Content Placeholder 2"/>
          <p:cNvSpPr>
            <a:spLocks noGrp="1"/>
          </p:cNvSpPr>
          <p:nvPr>
            <p:ph idx="1"/>
          </p:nvPr>
        </p:nvSpPr>
        <p:spPr>
          <a:xfrm>
            <a:off x="304800" y="2209800"/>
            <a:ext cx="8153400" cy="4419600"/>
          </a:xfrm>
        </p:spPr>
        <p:txBody>
          <a:bodyPr/>
          <a:lstStyle/>
          <a:p>
            <a:r>
              <a:rPr lang="en-GB" dirty="0"/>
              <a:t>Embedded CGST on inputs. Inputs vary based on the type of vehicle, its uses, road traffic congestions, time delays, etc. etc. As a result, again there is no specific document, on which tax amount appears, hence, it needs to be calculated based on assumption.</a:t>
            </a:r>
          </a:p>
          <a:p>
            <a:endParaRPr lang="en-GB" dirty="0"/>
          </a:p>
          <a:p>
            <a:endParaRPr lang="en-US" dirty="0"/>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58</a:t>
            </a:fld>
            <a:endParaRPr lang="en-US"/>
          </a:p>
        </p:txBody>
      </p:sp>
    </p:spTree>
    <p:extLst>
      <p:ext uri="{BB962C8B-B14F-4D97-AF65-F5344CB8AC3E}">
        <p14:creationId xmlns:p14="http://schemas.microsoft.com/office/powerpoint/2010/main" val="167687864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762000"/>
            <a:ext cx="8229600" cy="990600"/>
          </a:xfrm>
        </p:spPr>
        <p:txBody>
          <a:bodyPr>
            <a:normAutofit fontScale="90000"/>
          </a:bodyPr>
          <a:lstStyle/>
          <a:p>
            <a:r>
              <a:rPr lang="en-GB" b="1" dirty="0">
                <a:solidFill>
                  <a:schemeClr val="tx1"/>
                </a:solidFill>
              </a:rPr>
              <a:t>Duty on electricity and duty on export documents:</a:t>
            </a:r>
            <a:r>
              <a:rPr lang="en-US" dirty="0"/>
              <a:t/>
            </a:r>
            <a:br>
              <a:rPr lang="en-US" dirty="0"/>
            </a:br>
            <a:endParaRPr lang="en-US" dirty="0"/>
          </a:p>
        </p:txBody>
      </p:sp>
      <p:sp>
        <p:nvSpPr>
          <p:cNvPr id="3" name="Content Placeholder 2"/>
          <p:cNvSpPr>
            <a:spLocks noGrp="1"/>
          </p:cNvSpPr>
          <p:nvPr>
            <p:ph idx="1"/>
          </p:nvPr>
        </p:nvSpPr>
        <p:spPr>
          <a:xfrm>
            <a:off x="457200" y="1905000"/>
            <a:ext cx="8229600" cy="4572000"/>
          </a:xfrm>
        </p:spPr>
        <p:txBody>
          <a:bodyPr/>
          <a:lstStyle/>
          <a:p>
            <a:r>
              <a:rPr lang="en-GB" dirty="0"/>
              <a:t>These two can be traced from the documents. However, the percentage would be very </a:t>
            </a:r>
            <a:r>
              <a:rPr lang="en-GB" dirty="0" err="1"/>
              <a:t>very</a:t>
            </a:r>
            <a:r>
              <a:rPr lang="en-GB" dirty="0"/>
              <a:t> small, when compared to FOB value of exports.</a:t>
            </a:r>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59</a:t>
            </a:fld>
            <a:endParaRPr lang="en-US"/>
          </a:p>
        </p:txBody>
      </p:sp>
    </p:spTree>
    <p:extLst>
      <p:ext uri="{BB962C8B-B14F-4D97-AF65-F5344CB8AC3E}">
        <p14:creationId xmlns:p14="http://schemas.microsoft.com/office/powerpoint/2010/main" val="16844055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50E1D9D-6E1A-49A4-9985-2BDB559D6171}"/>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xmlns="" id="{8592B146-44B8-45F6-A2F8-598A4C0A3541}"/>
              </a:ext>
            </a:extLst>
          </p:cNvPr>
          <p:cNvSpPr>
            <a:spLocks noGrp="1"/>
          </p:cNvSpPr>
          <p:nvPr>
            <p:ph idx="1"/>
          </p:nvPr>
        </p:nvSpPr>
        <p:spPr>
          <a:xfrm>
            <a:off x="457200" y="1600200"/>
            <a:ext cx="8229600" cy="5239512"/>
          </a:xfrm>
        </p:spPr>
        <p:txBody>
          <a:bodyPr>
            <a:noAutofit/>
          </a:bodyPr>
          <a:lstStyle/>
          <a:p>
            <a:r>
              <a:rPr lang="en-US" sz="2400" dirty="0"/>
              <a:t>There are Three issues which  must be understood Prior to understanding refund scheme:-</a:t>
            </a:r>
          </a:p>
          <a:p>
            <a:endParaRPr lang="en-US" sz="2400" dirty="0"/>
          </a:p>
          <a:p>
            <a:pPr marL="342900" indent="-342900">
              <a:buFont typeface="+mj-lt"/>
              <a:buAutoNum type="arabicPeriod"/>
            </a:pPr>
            <a:r>
              <a:rPr lang="en-US" sz="2400" dirty="0"/>
              <a:t>The term “Incentive”</a:t>
            </a:r>
            <a:br>
              <a:rPr lang="en-US" sz="2400" dirty="0"/>
            </a:br>
            <a:endParaRPr lang="en-US" sz="2400" dirty="0"/>
          </a:p>
          <a:p>
            <a:pPr marL="342900" indent="-342900">
              <a:buFont typeface="+mj-lt"/>
              <a:buAutoNum type="arabicPeriod"/>
            </a:pPr>
            <a:r>
              <a:rPr lang="en-US" sz="2400" dirty="0"/>
              <a:t>The term “Costs”</a:t>
            </a:r>
            <a:br>
              <a:rPr lang="en-US" sz="2400" dirty="0"/>
            </a:br>
            <a:endParaRPr lang="en-US" sz="2400" dirty="0"/>
          </a:p>
          <a:p>
            <a:pPr marL="342900" indent="-342900">
              <a:buFont typeface="+mj-lt"/>
              <a:buAutoNum type="arabicPeriod"/>
            </a:pPr>
            <a:r>
              <a:rPr lang="en-US" sz="2400" dirty="0"/>
              <a:t>The term “Refund”</a:t>
            </a:r>
          </a:p>
        </p:txBody>
      </p:sp>
      <p:sp>
        <p:nvSpPr>
          <p:cNvPr id="4" name="Slide Number Placeholder 3">
            <a:extLst>
              <a:ext uri="{FF2B5EF4-FFF2-40B4-BE49-F238E27FC236}">
                <a16:creationId xmlns:a16="http://schemas.microsoft.com/office/drawing/2014/main" xmlns="" id="{0DA5C718-275C-4870-B7E1-23DD220DF5CF}"/>
              </a:ext>
            </a:extLst>
          </p:cNvPr>
          <p:cNvSpPr>
            <a:spLocks noGrp="1"/>
          </p:cNvSpPr>
          <p:nvPr>
            <p:ph type="sldNum" sz="quarter" idx="12"/>
          </p:nvPr>
        </p:nvSpPr>
        <p:spPr/>
        <p:txBody>
          <a:bodyPr/>
          <a:lstStyle/>
          <a:p>
            <a:fld id="{B6F15528-21DE-4FAA-801E-634DDDAF4B2B}" type="slidenum">
              <a:rPr lang="en-US" smtClean="0"/>
              <a:pPr/>
              <a:t>6</a:t>
            </a:fld>
            <a:endParaRPr lang="en-US"/>
          </a:p>
        </p:txBody>
      </p:sp>
    </p:spTree>
    <p:extLst>
      <p:ext uri="{BB962C8B-B14F-4D97-AF65-F5344CB8AC3E}">
        <p14:creationId xmlns:p14="http://schemas.microsoft.com/office/powerpoint/2010/main" val="351700295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2678" y="685800"/>
            <a:ext cx="8915400" cy="990600"/>
          </a:xfrm>
        </p:spPr>
        <p:txBody>
          <a:bodyPr>
            <a:normAutofit fontScale="90000"/>
          </a:bodyPr>
          <a:lstStyle/>
          <a:p>
            <a:r>
              <a:rPr lang="en-GB" b="1" dirty="0">
                <a:solidFill>
                  <a:schemeClr val="tx1"/>
                </a:solidFill>
              </a:rPr>
              <a:t>Embedded CGST in purchases from unregistered dealers</a:t>
            </a:r>
            <a:r>
              <a:rPr lang="en-US" dirty="0"/>
              <a:t/>
            </a:r>
            <a:br>
              <a:rPr lang="en-US" dirty="0"/>
            </a:br>
            <a:endParaRPr lang="en-US" dirty="0"/>
          </a:p>
        </p:txBody>
      </p:sp>
      <p:sp>
        <p:nvSpPr>
          <p:cNvPr id="3" name="Content Placeholder 2"/>
          <p:cNvSpPr>
            <a:spLocks noGrp="1"/>
          </p:cNvSpPr>
          <p:nvPr>
            <p:ph idx="1"/>
          </p:nvPr>
        </p:nvSpPr>
        <p:spPr>
          <a:xfrm>
            <a:off x="304800" y="1752600"/>
            <a:ext cx="8534400" cy="4724400"/>
          </a:xfrm>
        </p:spPr>
        <p:txBody>
          <a:bodyPr>
            <a:normAutofit lnSpcReduction="10000"/>
          </a:bodyPr>
          <a:lstStyle/>
          <a:p>
            <a:r>
              <a:rPr lang="en-GB" dirty="0"/>
              <a:t>The purchases from unregistered dealers are minimal, due to the value limit for registration [unregistered dealers can trade only </a:t>
            </a:r>
            <a:r>
              <a:rPr lang="en-GB" dirty="0" err="1"/>
              <a:t>upto</a:t>
            </a:r>
            <a:r>
              <a:rPr lang="en-GB" dirty="0"/>
              <a:t> </a:t>
            </a:r>
            <a:r>
              <a:rPr lang="en-GB" dirty="0" err="1"/>
              <a:t>Rs</a:t>
            </a:r>
            <a:r>
              <a:rPr lang="en-GB" dirty="0"/>
              <a:t>. 20 Lakhs (up to 31</a:t>
            </a:r>
            <a:r>
              <a:rPr lang="en-GB" baseline="30000" dirty="0"/>
              <a:t>st</a:t>
            </a:r>
            <a:r>
              <a:rPr lang="en-GB" dirty="0"/>
              <a:t> March 2019) and </a:t>
            </a:r>
            <a:r>
              <a:rPr lang="en-GB" dirty="0" err="1"/>
              <a:t>Rs</a:t>
            </a:r>
            <a:r>
              <a:rPr lang="en-GB" dirty="0"/>
              <a:t>. 40 Lakhs (after 01</a:t>
            </a:r>
            <a:r>
              <a:rPr lang="en-GB" baseline="30000" dirty="0"/>
              <a:t>st</a:t>
            </a:r>
            <a:r>
              <a:rPr lang="en-GB" dirty="0"/>
              <a:t> April, 2019) that too all India turnover]. </a:t>
            </a:r>
          </a:p>
          <a:p>
            <a:endParaRPr lang="en-GB" dirty="0"/>
          </a:p>
          <a:p>
            <a:r>
              <a:rPr lang="en-GB" dirty="0"/>
              <a:t>No exporter normally purchase items from unregistered dealers. If the exporter purchases goods from registered dealers, he is entitled to take Input Tax Credit (ITC) and hence, he would prefer buying from registered dealers only. </a:t>
            </a:r>
          </a:p>
          <a:p>
            <a:endParaRPr lang="en-GB" dirty="0"/>
          </a:p>
          <a:p>
            <a:r>
              <a:rPr lang="en-GB" dirty="0"/>
              <a:t>Even if he buys from unregistered dealers, the quantum would be too small and will not make any substantial difference in rate of refund, as percentage FOB value.</a:t>
            </a:r>
            <a:endParaRPr lang="en-US" dirty="0"/>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60</a:t>
            </a:fld>
            <a:endParaRPr lang="en-US"/>
          </a:p>
        </p:txBody>
      </p:sp>
    </p:spTree>
    <p:extLst>
      <p:ext uri="{BB962C8B-B14F-4D97-AF65-F5344CB8AC3E}">
        <p14:creationId xmlns:p14="http://schemas.microsoft.com/office/powerpoint/2010/main" val="361413077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F5A87AF-228A-4CF1-9E08-D647AA22AF3D}"/>
              </a:ext>
            </a:extLst>
          </p:cNvPr>
          <p:cNvSpPr>
            <a:spLocks noGrp="1"/>
          </p:cNvSpPr>
          <p:nvPr>
            <p:ph type="title"/>
          </p:nvPr>
        </p:nvSpPr>
        <p:spPr/>
        <p:txBody>
          <a:bodyPr/>
          <a:lstStyle/>
          <a:p>
            <a:r>
              <a:rPr lang="en-US" dirty="0"/>
              <a:t>Conclusion:-</a:t>
            </a:r>
          </a:p>
        </p:txBody>
      </p:sp>
      <p:sp>
        <p:nvSpPr>
          <p:cNvPr id="3" name="Content Placeholder 2">
            <a:extLst>
              <a:ext uri="{FF2B5EF4-FFF2-40B4-BE49-F238E27FC236}">
                <a16:creationId xmlns:a16="http://schemas.microsoft.com/office/drawing/2014/main" xmlns="" id="{540FBB5A-945C-41EA-98BC-B7D32F4E2EDE}"/>
              </a:ext>
            </a:extLst>
          </p:cNvPr>
          <p:cNvSpPr>
            <a:spLocks noGrp="1"/>
          </p:cNvSpPr>
          <p:nvPr>
            <p:ph idx="1"/>
          </p:nvPr>
        </p:nvSpPr>
        <p:spPr>
          <a:xfrm>
            <a:off x="457200" y="1600200"/>
            <a:ext cx="8458200" cy="5105400"/>
          </a:xfrm>
        </p:spPr>
        <p:txBody>
          <a:bodyPr>
            <a:normAutofit/>
          </a:bodyPr>
          <a:lstStyle/>
          <a:p>
            <a:r>
              <a:rPr lang="en-US" dirty="0"/>
              <a:t>Any refund mechanism requires proof of payment.</a:t>
            </a:r>
          </a:p>
          <a:p>
            <a:endParaRPr lang="en-US" dirty="0"/>
          </a:p>
          <a:p>
            <a:r>
              <a:rPr lang="en-US" dirty="0"/>
              <a:t>Unless supported by data any refund scheme cannot be formally introduced.</a:t>
            </a:r>
          </a:p>
          <a:p>
            <a:endParaRPr lang="en-US" dirty="0"/>
          </a:p>
          <a:p>
            <a:r>
              <a:rPr lang="en-US" dirty="0"/>
              <a:t>Such refund scheme should be compliant with WTO principles &amp; should be within the parameters of WTO rules.</a:t>
            </a:r>
          </a:p>
          <a:p>
            <a:endParaRPr lang="en-US" dirty="0"/>
          </a:p>
          <a:p>
            <a:r>
              <a:rPr lang="en-US" dirty="0"/>
              <a:t>Incentives can be granted on any ground which cannot be accepted as a principle for refund.</a:t>
            </a:r>
          </a:p>
          <a:p>
            <a:endParaRPr lang="en-US" dirty="0"/>
          </a:p>
          <a:p>
            <a:r>
              <a:rPr lang="en-US" dirty="0"/>
              <a:t>It is therefore, in your own interest that you should submit the data ASAP</a:t>
            </a:r>
          </a:p>
        </p:txBody>
      </p:sp>
      <p:sp>
        <p:nvSpPr>
          <p:cNvPr id="4" name="Slide Number Placeholder 3">
            <a:extLst>
              <a:ext uri="{FF2B5EF4-FFF2-40B4-BE49-F238E27FC236}">
                <a16:creationId xmlns:a16="http://schemas.microsoft.com/office/drawing/2014/main" xmlns="" id="{C7DEB533-6EE2-499B-B112-6DA901E0A797}"/>
              </a:ext>
            </a:extLst>
          </p:cNvPr>
          <p:cNvSpPr>
            <a:spLocks noGrp="1"/>
          </p:cNvSpPr>
          <p:nvPr>
            <p:ph type="sldNum" sz="quarter" idx="12"/>
          </p:nvPr>
        </p:nvSpPr>
        <p:spPr/>
        <p:txBody>
          <a:bodyPr/>
          <a:lstStyle/>
          <a:p>
            <a:fld id="{B6F15528-21DE-4FAA-801E-634DDDAF4B2B}" type="slidenum">
              <a:rPr lang="en-US" smtClean="0"/>
              <a:pPr/>
              <a:t>61</a:t>
            </a:fld>
            <a:endParaRPr lang="en-US"/>
          </a:p>
        </p:txBody>
      </p:sp>
    </p:spTree>
    <p:extLst>
      <p:ext uri="{BB962C8B-B14F-4D97-AF65-F5344CB8AC3E}">
        <p14:creationId xmlns:p14="http://schemas.microsoft.com/office/powerpoint/2010/main" val="369727519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xmlns="" id="{69E44B67-4C7B-4B9D-B94A-3A1A005C08C7}"/>
              </a:ext>
            </a:extLst>
          </p:cNvPr>
          <p:cNvSpPr>
            <a:spLocks noGrp="1"/>
          </p:cNvSpPr>
          <p:nvPr>
            <p:ph type="sldNum" sz="quarter" idx="12"/>
          </p:nvPr>
        </p:nvSpPr>
        <p:spPr/>
        <p:txBody>
          <a:bodyPr/>
          <a:lstStyle/>
          <a:p>
            <a:fld id="{B6F15528-21DE-4FAA-801E-634DDDAF4B2B}" type="slidenum">
              <a:rPr lang="en-US" smtClean="0"/>
              <a:pPr/>
              <a:t>62</a:t>
            </a:fld>
            <a:endParaRPr lang="en-US"/>
          </a:p>
        </p:txBody>
      </p:sp>
      <p:sp>
        <p:nvSpPr>
          <p:cNvPr id="3" name="Rectangle 2">
            <a:extLst>
              <a:ext uri="{FF2B5EF4-FFF2-40B4-BE49-F238E27FC236}">
                <a16:creationId xmlns:a16="http://schemas.microsoft.com/office/drawing/2014/main" xmlns="" id="{99F19AED-D28A-4307-9EBE-C14382FE343E}"/>
              </a:ext>
            </a:extLst>
          </p:cNvPr>
          <p:cNvSpPr/>
          <p:nvPr/>
        </p:nvSpPr>
        <p:spPr>
          <a:xfrm>
            <a:off x="2452156" y="351483"/>
            <a:ext cx="4239687" cy="492122"/>
          </a:xfrm>
          <a:prstGeom prst="rect">
            <a:avLst/>
          </a:prstGeom>
        </p:spPr>
        <p:txBody>
          <a:bodyPr wrap="none">
            <a:spAutoFit/>
          </a:bodyPr>
          <a:lstStyle/>
          <a:p>
            <a:pPr algn="ctr">
              <a:lnSpc>
                <a:spcPct val="115000"/>
              </a:lnSpc>
            </a:pPr>
            <a:r>
              <a:rPr lang="en-IN" sz="2400" b="1" dirty="0">
                <a:latin typeface="Calibri" panose="020F0502020204030204" pitchFamily="34" charset="0"/>
                <a:ea typeface="Calibri" panose="020F0502020204030204" pitchFamily="34" charset="0"/>
                <a:cs typeface="Calibri" panose="020F0502020204030204" pitchFamily="34" charset="0"/>
              </a:rPr>
              <a:t>Questionnaire designed by HIPL</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a:extLst>
              <a:ext uri="{FF2B5EF4-FFF2-40B4-BE49-F238E27FC236}">
                <a16:creationId xmlns:a16="http://schemas.microsoft.com/office/drawing/2014/main" xmlns="" id="{EB60A349-45E1-4A0F-B23F-ACB4221CD0FC}"/>
              </a:ext>
            </a:extLst>
          </p:cNvPr>
          <p:cNvSpPr/>
          <p:nvPr/>
        </p:nvSpPr>
        <p:spPr>
          <a:xfrm>
            <a:off x="381000" y="796176"/>
            <a:ext cx="3139770" cy="458844"/>
          </a:xfrm>
          <a:prstGeom prst="rect">
            <a:avLst/>
          </a:prstGeom>
        </p:spPr>
        <p:txBody>
          <a:bodyPr wrap="none">
            <a:spAutoFit/>
          </a:bodyPr>
          <a:lstStyle/>
          <a:p>
            <a:pPr>
              <a:lnSpc>
                <a:spcPct val="115000"/>
              </a:lnSpc>
              <a:spcAft>
                <a:spcPts val="1000"/>
              </a:spcAft>
            </a:pPr>
            <a:r>
              <a:rPr lang="en-IN" sz="2200" b="1" u="sng" dirty="0">
                <a:latin typeface="Calibri" panose="020F0502020204030204" pitchFamily="34" charset="0"/>
                <a:ea typeface="Calibri" panose="020F0502020204030204" pitchFamily="34" charset="0"/>
                <a:cs typeface="Calibri" panose="020F0502020204030204" pitchFamily="34" charset="0"/>
              </a:rPr>
              <a:t>Part A – Company Details</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5" name="Table 4">
            <a:extLst>
              <a:ext uri="{FF2B5EF4-FFF2-40B4-BE49-F238E27FC236}">
                <a16:creationId xmlns:a16="http://schemas.microsoft.com/office/drawing/2014/main" xmlns="" id="{B8F742B2-5853-474F-B95D-6FDCB27DD272}"/>
              </a:ext>
            </a:extLst>
          </p:cNvPr>
          <p:cNvGraphicFramePr>
            <a:graphicFrameLocks noGrp="1"/>
          </p:cNvGraphicFramePr>
          <p:nvPr>
            <p:extLst>
              <p:ext uri="{D42A27DB-BD31-4B8C-83A1-F6EECF244321}">
                <p14:modId xmlns:p14="http://schemas.microsoft.com/office/powerpoint/2010/main" val="278168356"/>
              </p:ext>
            </p:extLst>
          </p:nvPr>
        </p:nvGraphicFramePr>
        <p:xfrm>
          <a:off x="190499" y="1255020"/>
          <a:ext cx="8762999" cy="5489702"/>
        </p:xfrm>
        <a:graphic>
          <a:graphicData uri="http://schemas.openxmlformats.org/drawingml/2006/table">
            <a:tbl>
              <a:tblPr firstRow="1" firstCol="1" bandRow="1">
                <a:tableStyleId>{5940675A-B579-460E-94D1-54222C63F5DA}</a:tableStyleId>
              </a:tblPr>
              <a:tblGrid>
                <a:gridCol w="3522866">
                  <a:extLst>
                    <a:ext uri="{9D8B030D-6E8A-4147-A177-3AD203B41FA5}">
                      <a16:colId xmlns:a16="http://schemas.microsoft.com/office/drawing/2014/main" xmlns="" val="3838288394"/>
                    </a:ext>
                  </a:extLst>
                </a:gridCol>
                <a:gridCol w="5240133">
                  <a:extLst>
                    <a:ext uri="{9D8B030D-6E8A-4147-A177-3AD203B41FA5}">
                      <a16:colId xmlns:a16="http://schemas.microsoft.com/office/drawing/2014/main" xmlns="" val="3281437252"/>
                    </a:ext>
                  </a:extLst>
                </a:gridCol>
              </a:tblGrid>
              <a:tr h="173603">
                <a:tc>
                  <a:txBody>
                    <a:bodyPr/>
                    <a:lstStyle/>
                    <a:p>
                      <a:pPr marL="0" marR="0">
                        <a:lnSpc>
                          <a:spcPct val="115000"/>
                        </a:lnSpc>
                        <a:spcBef>
                          <a:spcPts val="0"/>
                        </a:spcBef>
                        <a:spcAft>
                          <a:spcPts val="0"/>
                        </a:spcAft>
                      </a:pPr>
                      <a:r>
                        <a:rPr lang="en-IN" sz="1600" dirty="0">
                          <a:effectLst/>
                        </a:rPr>
                        <a:t>Name of Company/Firm:</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1600">
                          <a:effectLst/>
                        </a:rPr>
                        <a:t> </a:t>
                      </a:r>
                      <a:endParaRPr lang="en-US" sz="1600">
                        <a:effectLst/>
                      </a:endParaRPr>
                    </a:p>
                    <a:p>
                      <a:pPr marL="0" marR="0">
                        <a:lnSpc>
                          <a:spcPct val="115000"/>
                        </a:lnSpc>
                        <a:spcBef>
                          <a:spcPts val="0"/>
                        </a:spcBef>
                        <a:spcAft>
                          <a:spcPts val="0"/>
                        </a:spcAft>
                      </a:pPr>
                      <a:r>
                        <a:rPr lang="en-IN" sz="16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54235567"/>
                  </a:ext>
                </a:extLst>
              </a:tr>
              <a:tr h="0">
                <a:tc>
                  <a:txBody>
                    <a:bodyPr/>
                    <a:lstStyle/>
                    <a:p>
                      <a:pPr marL="0" marR="0">
                        <a:lnSpc>
                          <a:spcPct val="115000"/>
                        </a:lnSpc>
                        <a:spcBef>
                          <a:spcPts val="0"/>
                        </a:spcBef>
                        <a:spcAft>
                          <a:spcPts val="0"/>
                        </a:spcAft>
                      </a:pPr>
                      <a:r>
                        <a:rPr lang="en-IN" sz="1600" dirty="0">
                          <a:effectLst/>
                        </a:rPr>
                        <a:t>Registered Office Address: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1600">
                          <a:effectLst/>
                        </a:rPr>
                        <a:t> </a:t>
                      </a:r>
                      <a:endParaRPr lang="en-US" sz="1600">
                        <a:effectLst/>
                      </a:endParaRPr>
                    </a:p>
                    <a:p>
                      <a:pPr marL="0" marR="0">
                        <a:lnSpc>
                          <a:spcPct val="115000"/>
                        </a:lnSpc>
                        <a:spcBef>
                          <a:spcPts val="0"/>
                        </a:spcBef>
                        <a:spcAft>
                          <a:spcPts val="0"/>
                        </a:spcAft>
                      </a:pPr>
                      <a:r>
                        <a:rPr lang="en-IN" sz="1600">
                          <a:effectLst/>
                        </a:rPr>
                        <a:t> </a:t>
                      </a:r>
                      <a:endParaRPr lang="en-US" sz="1600">
                        <a:effectLst/>
                      </a:endParaRPr>
                    </a:p>
                    <a:p>
                      <a:pPr marL="0" marR="0">
                        <a:lnSpc>
                          <a:spcPct val="115000"/>
                        </a:lnSpc>
                        <a:spcBef>
                          <a:spcPts val="0"/>
                        </a:spcBef>
                        <a:spcAft>
                          <a:spcPts val="0"/>
                        </a:spcAft>
                      </a:pPr>
                      <a:r>
                        <a:rPr lang="en-IN" sz="1600">
                          <a:effectLst/>
                        </a:rPr>
                        <a: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13597891"/>
                  </a:ext>
                </a:extLst>
              </a:tr>
              <a:tr h="250825">
                <a:tc>
                  <a:txBody>
                    <a:bodyPr/>
                    <a:lstStyle/>
                    <a:p>
                      <a:pPr marL="0" marR="0">
                        <a:lnSpc>
                          <a:spcPct val="115000"/>
                        </a:lnSpc>
                        <a:spcBef>
                          <a:spcPts val="0"/>
                        </a:spcBef>
                        <a:spcAft>
                          <a:spcPts val="0"/>
                        </a:spcAft>
                      </a:pPr>
                      <a:r>
                        <a:rPr lang="en-IN" sz="1600" dirty="0">
                          <a:effectLst/>
                        </a:rPr>
                        <a:t>Address of Manufacturing Unit: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1600" dirty="0">
                          <a:effectLst/>
                        </a:rPr>
                        <a:t> </a:t>
                      </a:r>
                      <a:endParaRPr lang="en-US" sz="1600" dirty="0">
                        <a:effectLst/>
                      </a:endParaRPr>
                    </a:p>
                    <a:p>
                      <a:pPr marL="0" marR="0">
                        <a:lnSpc>
                          <a:spcPct val="115000"/>
                        </a:lnSpc>
                        <a:spcBef>
                          <a:spcPts val="0"/>
                        </a:spcBef>
                        <a:spcAft>
                          <a:spcPts val="0"/>
                        </a:spcAft>
                      </a:pPr>
                      <a:r>
                        <a:rPr lang="en-IN" sz="1600" dirty="0">
                          <a:effectLst/>
                        </a:rPr>
                        <a:t> </a:t>
                      </a:r>
                      <a:endParaRPr lang="en-US" sz="1600" dirty="0">
                        <a:effectLst/>
                      </a:endParaRPr>
                    </a:p>
                    <a:p>
                      <a:pPr marL="0" marR="0">
                        <a:lnSpc>
                          <a:spcPct val="115000"/>
                        </a:lnSpc>
                        <a:spcBef>
                          <a:spcPts val="0"/>
                        </a:spcBef>
                        <a:spcAft>
                          <a:spcPts val="0"/>
                        </a:spcAft>
                      </a:pPr>
                      <a:r>
                        <a:rPr lang="en-IN" sz="1600" dirty="0">
                          <a:effectLst/>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807783132"/>
                  </a:ext>
                </a:extLst>
              </a:tr>
              <a:tr h="554355">
                <a:tc>
                  <a:txBody>
                    <a:bodyPr/>
                    <a:lstStyle/>
                    <a:p>
                      <a:pPr marL="0" marR="0">
                        <a:lnSpc>
                          <a:spcPct val="115000"/>
                        </a:lnSpc>
                        <a:spcBef>
                          <a:spcPts val="0"/>
                        </a:spcBef>
                        <a:spcAft>
                          <a:spcPts val="0"/>
                        </a:spcAft>
                      </a:pPr>
                      <a:r>
                        <a:rPr lang="en-IN" sz="1600" dirty="0">
                          <a:effectLst/>
                        </a:rPr>
                        <a:t>Type of Exporter: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1600" dirty="0">
                          <a:effectLst/>
                          <a:sym typeface="Wingdings" panose="05000000000000000000" pitchFamily="2" charset="2"/>
                        </a:rPr>
                        <a:t></a:t>
                      </a:r>
                      <a:r>
                        <a:rPr lang="en-IN" sz="1600" dirty="0">
                          <a:effectLst/>
                        </a:rPr>
                        <a:t> Manufacturer Exporter </a:t>
                      </a:r>
                      <a:endParaRPr lang="en-US" sz="1600" dirty="0">
                        <a:effectLst/>
                      </a:endParaRPr>
                    </a:p>
                    <a:p>
                      <a:pPr marL="0" marR="0">
                        <a:lnSpc>
                          <a:spcPct val="115000"/>
                        </a:lnSpc>
                        <a:spcBef>
                          <a:spcPts val="0"/>
                        </a:spcBef>
                        <a:spcAft>
                          <a:spcPts val="0"/>
                        </a:spcAft>
                      </a:pPr>
                      <a:r>
                        <a:rPr lang="en-IN" sz="1600" dirty="0">
                          <a:effectLst/>
                          <a:sym typeface="Wingdings" panose="05000000000000000000" pitchFamily="2" charset="2"/>
                        </a:rPr>
                        <a:t></a:t>
                      </a:r>
                      <a:r>
                        <a:rPr lang="en-IN" sz="1600" dirty="0">
                          <a:effectLst/>
                        </a:rPr>
                        <a:t> Merchant Exporter</a:t>
                      </a:r>
                      <a:endParaRPr lang="en-US" sz="1600" dirty="0">
                        <a:effectLst/>
                      </a:endParaRPr>
                    </a:p>
                    <a:p>
                      <a:pPr marL="0" marR="0">
                        <a:lnSpc>
                          <a:spcPct val="115000"/>
                        </a:lnSpc>
                        <a:spcBef>
                          <a:spcPts val="0"/>
                        </a:spcBef>
                        <a:spcAft>
                          <a:spcPts val="0"/>
                        </a:spcAft>
                      </a:pPr>
                      <a:r>
                        <a:rPr lang="en-IN" sz="1600" dirty="0">
                          <a:effectLst/>
                          <a:sym typeface="Wingdings" panose="05000000000000000000" pitchFamily="2" charset="2"/>
                        </a:rPr>
                        <a:t></a:t>
                      </a:r>
                      <a:r>
                        <a:rPr lang="en-IN" sz="1600" dirty="0">
                          <a:effectLst/>
                        </a:rPr>
                        <a:t> Merchant-cum-Manufacturer Exporter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91568276"/>
                  </a:ext>
                </a:extLst>
              </a:tr>
              <a:tr h="935990">
                <a:tc>
                  <a:txBody>
                    <a:bodyPr/>
                    <a:lstStyle/>
                    <a:p>
                      <a:pPr marL="0" marR="0">
                        <a:lnSpc>
                          <a:spcPct val="115000"/>
                        </a:lnSpc>
                        <a:spcBef>
                          <a:spcPts val="0"/>
                        </a:spcBef>
                        <a:spcAft>
                          <a:spcPts val="0"/>
                        </a:spcAft>
                      </a:pPr>
                      <a:r>
                        <a:rPr lang="en-IN" sz="1600">
                          <a:effectLst/>
                        </a:rPr>
                        <a:t>If Exporter is Status Holder: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1600" dirty="0">
                          <a:effectLst/>
                          <a:sym typeface="Wingdings" panose="05000000000000000000" pitchFamily="2" charset="2"/>
                        </a:rPr>
                        <a:t></a:t>
                      </a:r>
                      <a:r>
                        <a:rPr lang="en-IN" sz="1600" dirty="0">
                          <a:effectLst/>
                        </a:rPr>
                        <a:t> One Star Export House </a:t>
                      </a:r>
                      <a:endParaRPr lang="en-US" sz="1600" dirty="0">
                        <a:effectLst/>
                      </a:endParaRPr>
                    </a:p>
                    <a:p>
                      <a:pPr marL="0" marR="0">
                        <a:lnSpc>
                          <a:spcPct val="115000"/>
                        </a:lnSpc>
                        <a:spcBef>
                          <a:spcPts val="0"/>
                        </a:spcBef>
                        <a:spcAft>
                          <a:spcPts val="0"/>
                        </a:spcAft>
                      </a:pPr>
                      <a:r>
                        <a:rPr lang="en-IN" sz="1600" dirty="0">
                          <a:effectLst/>
                          <a:sym typeface="Wingdings" panose="05000000000000000000" pitchFamily="2" charset="2"/>
                        </a:rPr>
                        <a:t></a:t>
                      </a:r>
                      <a:r>
                        <a:rPr lang="en-IN" sz="1600" dirty="0">
                          <a:effectLst/>
                        </a:rPr>
                        <a:t> Two Star Export House</a:t>
                      </a:r>
                      <a:endParaRPr lang="en-US" sz="1600" dirty="0">
                        <a:effectLst/>
                      </a:endParaRPr>
                    </a:p>
                    <a:p>
                      <a:pPr marL="0" marR="0">
                        <a:lnSpc>
                          <a:spcPct val="115000"/>
                        </a:lnSpc>
                        <a:spcBef>
                          <a:spcPts val="0"/>
                        </a:spcBef>
                        <a:spcAft>
                          <a:spcPts val="0"/>
                        </a:spcAft>
                      </a:pPr>
                      <a:r>
                        <a:rPr lang="en-IN" sz="1600" dirty="0">
                          <a:effectLst/>
                          <a:sym typeface="Wingdings" panose="05000000000000000000" pitchFamily="2" charset="2"/>
                        </a:rPr>
                        <a:t></a:t>
                      </a:r>
                      <a:r>
                        <a:rPr lang="en-IN" sz="1600" dirty="0">
                          <a:effectLst/>
                        </a:rPr>
                        <a:t> Three Star Export House</a:t>
                      </a:r>
                      <a:endParaRPr lang="en-US" sz="1600" dirty="0">
                        <a:effectLst/>
                      </a:endParaRPr>
                    </a:p>
                    <a:p>
                      <a:pPr marL="0" marR="0">
                        <a:lnSpc>
                          <a:spcPct val="115000"/>
                        </a:lnSpc>
                        <a:spcBef>
                          <a:spcPts val="0"/>
                        </a:spcBef>
                        <a:spcAft>
                          <a:spcPts val="0"/>
                        </a:spcAft>
                      </a:pPr>
                      <a:r>
                        <a:rPr lang="en-IN" sz="1600" dirty="0">
                          <a:effectLst/>
                          <a:sym typeface="Wingdings" panose="05000000000000000000" pitchFamily="2" charset="2"/>
                        </a:rPr>
                        <a:t></a:t>
                      </a:r>
                      <a:r>
                        <a:rPr lang="en-IN" sz="1600" dirty="0">
                          <a:effectLst/>
                        </a:rPr>
                        <a:t> Four Star Export House</a:t>
                      </a:r>
                      <a:endParaRPr lang="en-US" sz="1600" dirty="0">
                        <a:effectLst/>
                      </a:endParaRPr>
                    </a:p>
                    <a:p>
                      <a:pPr marL="0" marR="0">
                        <a:lnSpc>
                          <a:spcPct val="115000"/>
                        </a:lnSpc>
                        <a:spcBef>
                          <a:spcPts val="0"/>
                        </a:spcBef>
                        <a:spcAft>
                          <a:spcPts val="0"/>
                        </a:spcAft>
                      </a:pPr>
                      <a:r>
                        <a:rPr lang="en-IN" sz="1600" dirty="0">
                          <a:effectLst/>
                          <a:sym typeface="Wingdings" panose="05000000000000000000" pitchFamily="2" charset="2"/>
                        </a:rPr>
                        <a:t></a:t>
                      </a:r>
                      <a:r>
                        <a:rPr lang="en-IN" sz="1600" dirty="0">
                          <a:effectLst/>
                        </a:rPr>
                        <a:t> Five Star Export House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809468430"/>
                  </a:ext>
                </a:extLst>
              </a:tr>
              <a:tr h="181610">
                <a:tc>
                  <a:txBody>
                    <a:bodyPr/>
                    <a:lstStyle/>
                    <a:p>
                      <a:pPr marL="0" marR="0">
                        <a:lnSpc>
                          <a:spcPct val="115000"/>
                        </a:lnSpc>
                        <a:spcBef>
                          <a:spcPts val="0"/>
                        </a:spcBef>
                        <a:spcAft>
                          <a:spcPts val="0"/>
                        </a:spcAft>
                      </a:pPr>
                      <a:r>
                        <a:rPr lang="en-IN" sz="1600">
                          <a:effectLst/>
                        </a:rPr>
                        <a:t>Name of the Respondent: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1600" dirty="0">
                          <a:effectLst/>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163296930"/>
                  </a:ext>
                </a:extLst>
              </a:tr>
              <a:tr h="565785">
                <a:tc>
                  <a:txBody>
                    <a:bodyPr/>
                    <a:lstStyle/>
                    <a:p>
                      <a:pPr marL="0" marR="0">
                        <a:lnSpc>
                          <a:spcPct val="115000"/>
                        </a:lnSpc>
                        <a:spcBef>
                          <a:spcPts val="0"/>
                        </a:spcBef>
                        <a:spcAft>
                          <a:spcPts val="0"/>
                        </a:spcAft>
                      </a:pPr>
                      <a:r>
                        <a:rPr lang="en-IN" sz="1600">
                          <a:effectLst/>
                        </a:rPr>
                        <a:t>Contact Details of the Respondent: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0"/>
                        </a:spcAft>
                        <a:buFont typeface="+mj-lt"/>
                        <a:buAutoNum type="alphaLcParenR"/>
                      </a:pPr>
                      <a:r>
                        <a:rPr lang="en-IN" sz="1600" dirty="0">
                          <a:effectLst/>
                        </a:rPr>
                        <a:t>Email Id – ______________</a:t>
                      </a:r>
                      <a:endParaRPr lang="en-US" sz="1600" dirty="0">
                        <a:effectLst/>
                      </a:endParaRPr>
                    </a:p>
                    <a:p>
                      <a:pPr marL="342900" marR="0" lvl="0" indent="-342900">
                        <a:lnSpc>
                          <a:spcPct val="115000"/>
                        </a:lnSpc>
                        <a:spcBef>
                          <a:spcPts val="0"/>
                        </a:spcBef>
                        <a:spcAft>
                          <a:spcPts val="0"/>
                        </a:spcAft>
                        <a:buFont typeface="+mj-lt"/>
                        <a:buAutoNum type="alphaLcParenR"/>
                      </a:pPr>
                      <a:r>
                        <a:rPr lang="en-IN" sz="1600" dirty="0">
                          <a:effectLst/>
                        </a:rPr>
                        <a:t>Phone no – _____________</a:t>
                      </a:r>
                      <a:endParaRPr lang="en-US" sz="1600" dirty="0">
                        <a:effectLst/>
                      </a:endParaRPr>
                    </a:p>
                    <a:p>
                      <a:pPr marL="160020" marR="0">
                        <a:lnSpc>
                          <a:spcPct val="115000"/>
                        </a:lnSpc>
                        <a:spcBef>
                          <a:spcPts val="0"/>
                        </a:spcBef>
                        <a:spcAft>
                          <a:spcPts val="0"/>
                        </a:spcAft>
                      </a:pPr>
                      <a:r>
                        <a:rPr lang="en-IN" sz="1600" dirty="0">
                          <a:effectLst/>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883867088"/>
                  </a:ext>
                </a:extLst>
              </a:tr>
            </a:tbl>
          </a:graphicData>
        </a:graphic>
      </p:graphicFrame>
    </p:spTree>
    <p:extLst>
      <p:ext uri="{BB962C8B-B14F-4D97-AF65-F5344CB8AC3E}">
        <p14:creationId xmlns:p14="http://schemas.microsoft.com/office/powerpoint/2010/main" val="168338591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xmlns="" id="{FAB5F510-FF5F-4314-9B8E-CB89933CFCA3}"/>
              </a:ext>
            </a:extLst>
          </p:cNvPr>
          <p:cNvSpPr>
            <a:spLocks noGrp="1"/>
          </p:cNvSpPr>
          <p:nvPr>
            <p:ph type="sldNum" sz="quarter" idx="12"/>
          </p:nvPr>
        </p:nvSpPr>
        <p:spPr/>
        <p:txBody>
          <a:bodyPr/>
          <a:lstStyle/>
          <a:p>
            <a:fld id="{B6F15528-21DE-4FAA-801E-634DDDAF4B2B}" type="slidenum">
              <a:rPr lang="en-US" smtClean="0"/>
              <a:pPr/>
              <a:t>63</a:t>
            </a:fld>
            <a:endParaRPr lang="en-US"/>
          </a:p>
        </p:txBody>
      </p:sp>
      <p:sp>
        <p:nvSpPr>
          <p:cNvPr id="3" name="Rectangle 2">
            <a:extLst>
              <a:ext uri="{FF2B5EF4-FFF2-40B4-BE49-F238E27FC236}">
                <a16:creationId xmlns:a16="http://schemas.microsoft.com/office/drawing/2014/main" xmlns="" id="{DA61EC3E-0FBE-4C01-BE34-691778318845}"/>
              </a:ext>
            </a:extLst>
          </p:cNvPr>
          <p:cNvSpPr/>
          <p:nvPr/>
        </p:nvSpPr>
        <p:spPr>
          <a:xfrm>
            <a:off x="152400" y="347472"/>
            <a:ext cx="4419600" cy="458844"/>
          </a:xfrm>
          <a:prstGeom prst="rect">
            <a:avLst/>
          </a:prstGeom>
        </p:spPr>
        <p:txBody>
          <a:bodyPr wrap="square">
            <a:spAutoFit/>
          </a:bodyPr>
          <a:lstStyle/>
          <a:p>
            <a:pPr>
              <a:lnSpc>
                <a:spcPct val="115000"/>
              </a:lnSpc>
              <a:spcAft>
                <a:spcPts val="1000"/>
              </a:spcAft>
            </a:pPr>
            <a:r>
              <a:rPr lang="en-IN" sz="2200" b="1" u="sng" dirty="0">
                <a:latin typeface="Calibri" panose="020F0502020204030204" pitchFamily="34" charset="0"/>
                <a:ea typeface="Calibri" panose="020F0502020204030204" pitchFamily="34" charset="0"/>
                <a:cs typeface="Calibri" panose="020F0502020204030204" pitchFamily="34" charset="0"/>
              </a:rPr>
              <a:t>Part B – Turnover of the company:</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4" name="Table 3">
            <a:extLst>
              <a:ext uri="{FF2B5EF4-FFF2-40B4-BE49-F238E27FC236}">
                <a16:creationId xmlns:a16="http://schemas.microsoft.com/office/drawing/2014/main" xmlns="" id="{351EB205-F16B-4838-8851-0248BE03F37C}"/>
              </a:ext>
            </a:extLst>
          </p:cNvPr>
          <p:cNvGraphicFramePr>
            <a:graphicFrameLocks noGrp="1"/>
          </p:cNvGraphicFramePr>
          <p:nvPr>
            <p:extLst>
              <p:ext uri="{D42A27DB-BD31-4B8C-83A1-F6EECF244321}">
                <p14:modId xmlns:p14="http://schemas.microsoft.com/office/powerpoint/2010/main" val="3793339032"/>
              </p:ext>
            </p:extLst>
          </p:nvPr>
        </p:nvGraphicFramePr>
        <p:xfrm>
          <a:off x="266700" y="914400"/>
          <a:ext cx="8877300" cy="1187704"/>
        </p:xfrm>
        <a:graphic>
          <a:graphicData uri="http://schemas.openxmlformats.org/drawingml/2006/table">
            <a:tbl>
              <a:tblPr firstRow="1" firstCol="1" bandRow="1">
                <a:tableStyleId>{5940675A-B579-460E-94D1-54222C63F5DA}</a:tableStyleId>
              </a:tblPr>
              <a:tblGrid>
                <a:gridCol w="3370574">
                  <a:extLst>
                    <a:ext uri="{9D8B030D-6E8A-4147-A177-3AD203B41FA5}">
                      <a16:colId xmlns:a16="http://schemas.microsoft.com/office/drawing/2014/main" xmlns="" val="3445948815"/>
                    </a:ext>
                  </a:extLst>
                </a:gridCol>
                <a:gridCol w="2230126">
                  <a:extLst>
                    <a:ext uri="{9D8B030D-6E8A-4147-A177-3AD203B41FA5}">
                      <a16:colId xmlns:a16="http://schemas.microsoft.com/office/drawing/2014/main" xmlns="" val="1529572290"/>
                    </a:ext>
                  </a:extLst>
                </a:gridCol>
                <a:gridCol w="3276600">
                  <a:extLst>
                    <a:ext uri="{9D8B030D-6E8A-4147-A177-3AD203B41FA5}">
                      <a16:colId xmlns:a16="http://schemas.microsoft.com/office/drawing/2014/main" xmlns="" val="4064660517"/>
                    </a:ext>
                  </a:extLst>
                </a:gridCol>
              </a:tblGrid>
              <a:tr h="193040">
                <a:tc>
                  <a:txBody>
                    <a:bodyPr/>
                    <a:lstStyle/>
                    <a:p>
                      <a:pPr marL="0" marR="0">
                        <a:lnSpc>
                          <a:spcPct val="115000"/>
                        </a:lnSpc>
                        <a:spcBef>
                          <a:spcPts val="0"/>
                        </a:spcBef>
                        <a:spcAft>
                          <a:spcPts val="0"/>
                        </a:spcAft>
                      </a:pPr>
                      <a:r>
                        <a:rPr lang="en-IN" sz="1800" dirty="0">
                          <a:effectLst/>
                        </a:rPr>
                        <a:t>Particulars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1800">
                          <a:effectLst/>
                        </a:rPr>
                        <a:t>2018-19 in Rs. Lakh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1800">
                          <a:effectLst/>
                        </a:rPr>
                        <a:t>2019 (Jan- October) in Rs. Lakh</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724844688"/>
                  </a:ext>
                </a:extLst>
              </a:tr>
              <a:tr h="193040">
                <a:tc>
                  <a:txBody>
                    <a:bodyPr/>
                    <a:lstStyle/>
                    <a:p>
                      <a:pPr marL="0" marR="0">
                        <a:lnSpc>
                          <a:spcPct val="115000"/>
                        </a:lnSpc>
                        <a:spcBef>
                          <a:spcPts val="0"/>
                        </a:spcBef>
                        <a:spcAft>
                          <a:spcPts val="0"/>
                        </a:spcAft>
                      </a:pPr>
                      <a:r>
                        <a:rPr lang="en-IN" sz="1800">
                          <a:effectLst/>
                        </a:rPr>
                        <a:t>Total Turnover</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1800" dirty="0">
                          <a:effectLst/>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1800" dirty="0">
                          <a:effectLst/>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965304881"/>
                  </a:ext>
                </a:extLst>
              </a:tr>
              <a:tr h="202565">
                <a:tc>
                  <a:txBody>
                    <a:bodyPr/>
                    <a:lstStyle/>
                    <a:p>
                      <a:pPr marL="0" marR="0">
                        <a:lnSpc>
                          <a:spcPct val="115000"/>
                        </a:lnSpc>
                        <a:spcBef>
                          <a:spcPts val="0"/>
                        </a:spcBef>
                        <a:spcAft>
                          <a:spcPts val="0"/>
                        </a:spcAft>
                      </a:pPr>
                      <a:r>
                        <a:rPr lang="en-IN" sz="1800">
                          <a:effectLst/>
                        </a:rPr>
                        <a:t>Export Turnover</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1800" dirty="0">
                          <a:effectLst/>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1800" dirty="0">
                          <a:effectLst/>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287639583"/>
                  </a:ext>
                </a:extLst>
              </a:tr>
              <a:tr h="202565">
                <a:tc>
                  <a:txBody>
                    <a:bodyPr/>
                    <a:lstStyle/>
                    <a:p>
                      <a:pPr marL="0" marR="0">
                        <a:lnSpc>
                          <a:spcPct val="115000"/>
                        </a:lnSpc>
                        <a:spcBef>
                          <a:spcPts val="0"/>
                        </a:spcBef>
                        <a:spcAft>
                          <a:spcPts val="0"/>
                        </a:spcAft>
                      </a:pPr>
                      <a:r>
                        <a:rPr lang="en-IN" sz="1800">
                          <a:effectLst/>
                        </a:rPr>
                        <a:t>Domestic Turnover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1800">
                          <a:effectLst/>
                        </a:rPr>
                        <a:t>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1800" dirty="0">
                          <a:effectLst/>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471582930"/>
                  </a:ext>
                </a:extLst>
              </a:tr>
            </a:tbl>
          </a:graphicData>
        </a:graphic>
      </p:graphicFrame>
      <p:sp>
        <p:nvSpPr>
          <p:cNvPr id="5" name="Rectangle 4">
            <a:extLst>
              <a:ext uri="{FF2B5EF4-FFF2-40B4-BE49-F238E27FC236}">
                <a16:creationId xmlns:a16="http://schemas.microsoft.com/office/drawing/2014/main" xmlns="" id="{0B29C799-5E8B-40EB-851E-4AC200EEE9A5}"/>
              </a:ext>
            </a:extLst>
          </p:cNvPr>
          <p:cNvSpPr/>
          <p:nvPr/>
        </p:nvSpPr>
        <p:spPr>
          <a:xfrm>
            <a:off x="133350" y="2102104"/>
            <a:ext cx="8877300" cy="848181"/>
          </a:xfrm>
          <a:prstGeom prst="rect">
            <a:avLst/>
          </a:prstGeom>
        </p:spPr>
        <p:txBody>
          <a:bodyPr wrap="square">
            <a:spAutoFit/>
          </a:bodyPr>
          <a:lstStyle/>
          <a:p>
            <a:pPr>
              <a:lnSpc>
                <a:spcPct val="115000"/>
              </a:lnSpc>
              <a:spcAft>
                <a:spcPts val="1000"/>
              </a:spcAft>
            </a:pPr>
            <a:r>
              <a:rPr lang="en-IN" sz="2200" b="1" u="sng" dirty="0">
                <a:latin typeface="Calibri" panose="020F0502020204030204" pitchFamily="34" charset="0"/>
                <a:ea typeface="Calibri" panose="020F0502020204030204" pitchFamily="34" charset="0"/>
                <a:cs typeface="Calibri" panose="020F0502020204030204" pitchFamily="34" charset="0"/>
              </a:rPr>
              <a:t>Part C – Export Product Details: (Please provide details 6 digit HS code wise and If required, attach a separate sheet)</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6" name="Table 5">
            <a:extLst>
              <a:ext uri="{FF2B5EF4-FFF2-40B4-BE49-F238E27FC236}">
                <a16:creationId xmlns:a16="http://schemas.microsoft.com/office/drawing/2014/main" xmlns="" id="{FDC9EE55-CD26-4A91-ADD2-EA8EFBFED0F7}"/>
              </a:ext>
            </a:extLst>
          </p:cNvPr>
          <p:cNvGraphicFramePr>
            <a:graphicFrameLocks noGrp="1"/>
          </p:cNvGraphicFramePr>
          <p:nvPr>
            <p:extLst>
              <p:ext uri="{D42A27DB-BD31-4B8C-83A1-F6EECF244321}">
                <p14:modId xmlns:p14="http://schemas.microsoft.com/office/powerpoint/2010/main" val="2666784588"/>
              </p:ext>
            </p:extLst>
          </p:nvPr>
        </p:nvGraphicFramePr>
        <p:xfrm>
          <a:off x="12032" y="2950285"/>
          <a:ext cx="9144004" cy="3769527"/>
        </p:xfrm>
        <a:graphic>
          <a:graphicData uri="http://schemas.openxmlformats.org/drawingml/2006/table">
            <a:tbl>
              <a:tblPr firstRow="1" firstCol="1" bandRow="1">
                <a:tableStyleId>{5940675A-B579-460E-94D1-54222C63F5DA}</a:tableStyleId>
              </a:tblPr>
              <a:tblGrid>
                <a:gridCol w="685800">
                  <a:extLst>
                    <a:ext uri="{9D8B030D-6E8A-4147-A177-3AD203B41FA5}">
                      <a16:colId xmlns:a16="http://schemas.microsoft.com/office/drawing/2014/main" xmlns="" val="3867237566"/>
                    </a:ext>
                  </a:extLst>
                </a:gridCol>
                <a:gridCol w="838200">
                  <a:extLst>
                    <a:ext uri="{9D8B030D-6E8A-4147-A177-3AD203B41FA5}">
                      <a16:colId xmlns:a16="http://schemas.microsoft.com/office/drawing/2014/main" xmlns="" val="3785144994"/>
                    </a:ext>
                  </a:extLst>
                </a:gridCol>
                <a:gridCol w="1600200">
                  <a:extLst>
                    <a:ext uri="{9D8B030D-6E8A-4147-A177-3AD203B41FA5}">
                      <a16:colId xmlns:a16="http://schemas.microsoft.com/office/drawing/2014/main" xmlns="" val="1689285965"/>
                    </a:ext>
                  </a:extLst>
                </a:gridCol>
                <a:gridCol w="1130968">
                  <a:extLst>
                    <a:ext uri="{9D8B030D-6E8A-4147-A177-3AD203B41FA5}">
                      <a16:colId xmlns:a16="http://schemas.microsoft.com/office/drawing/2014/main" xmlns="" val="163779907"/>
                    </a:ext>
                  </a:extLst>
                </a:gridCol>
                <a:gridCol w="990600">
                  <a:extLst>
                    <a:ext uri="{9D8B030D-6E8A-4147-A177-3AD203B41FA5}">
                      <a16:colId xmlns:a16="http://schemas.microsoft.com/office/drawing/2014/main" xmlns="" val="2338629186"/>
                    </a:ext>
                  </a:extLst>
                </a:gridCol>
                <a:gridCol w="1131953">
                  <a:extLst>
                    <a:ext uri="{9D8B030D-6E8A-4147-A177-3AD203B41FA5}">
                      <a16:colId xmlns:a16="http://schemas.microsoft.com/office/drawing/2014/main" xmlns="" val="1308400919"/>
                    </a:ext>
                  </a:extLst>
                </a:gridCol>
                <a:gridCol w="921509">
                  <a:extLst>
                    <a:ext uri="{9D8B030D-6E8A-4147-A177-3AD203B41FA5}">
                      <a16:colId xmlns:a16="http://schemas.microsoft.com/office/drawing/2014/main" xmlns="" val="1303744753"/>
                    </a:ext>
                  </a:extLst>
                </a:gridCol>
                <a:gridCol w="922387">
                  <a:extLst>
                    <a:ext uri="{9D8B030D-6E8A-4147-A177-3AD203B41FA5}">
                      <a16:colId xmlns:a16="http://schemas.microsoft.com/office/drawing/2014/main" xmlns="" val="3308574129"/>
                    </a:ext>
                  </a:extLst>
                </a:gridCol>
                <a:gridCol w="922387">
                  <a:extLst>
                    <a:ext uri="{9D8B030D-6E8A-4147-A177-3AD203B41FA5}">
                      <a16:colId xmlns:a16="http://schemas.microsoft.com/office/drawing/2014/main" xmlns="" val="1421982192"/>
                    </a:ext>
                  </a:extLst>
                </a:gridCol>
              </a:tblGrid>
              <a:tr h="996821">
                <a:tc rowSpan="2">
                  <a:txBody>
                    <a:bodyPr/>
                    <a:lstStyle/>
                    <a:p>
                      <a:pPr marL="0" marR="0" algn="ctr">
                        <a:lnSpc>
                          <a:spcPct val="115000"/>
                        </a:lnSpc>
                        <a:spcBef>
                          <a:spcPts val="0"/>
                        </a:spcBef>
                        <a:spcAft>
                          <a:spcPts val="0"/>
                        </a:spcAft>
                      </a:pPr>
                      <a:r>
                        <a:rPr lang="en-IN" sz="2000" dirty="0">
                          <a:effectLst/>
                        </a:rPr>
                        <a:t>Sl. No.</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rowSpan="2">
                  <a:txBody>
                    <a:bodyPr/>
                    <a:lstStyle/>
                    <a:p>
                      <a:pPr marL="0" marR="0" algn="ctr">
                        <a:lnSpc>
                          <a:spcPct val="115000"/>
                        </a:lnSpc>
                        <a:spcBef>
                          <a:spcPts val="0"/>
                        </a:spcBef>
                        <a:spcAft>
                          <a:spcPts val="0"/>
                        </a:spcAft>
                      </a:pPr>
                      <a:r>
                        <a:rPr lang="en-IN" sz="2000" dirty="0">
                          <a:effectLst/>
                        </a:rPr>
                        <a:t>HS Code</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rowSpan="2">
                  <a:txBody>
                    <a:bodyPr/>
                    <a:lstStyle/>
                    <a:p>
                      <a:pPr marL="0" marR="0" algn="ctr">
                        <a:lnSpc>
                          <a:spcPct val="115000"/>
                        </a:lnSpc>
                        <a:spcBef>
                          <a:spcPts val="0"/>
                        </a:spcBef>
                        <a:spcAft>
                          <a:spcPts val="0"/>
                        </a:spcAft>
                      </a:pPr>
                      <a:r>
                        <a:rPr lang="en-IN" sz="2000" dirty="0">
                          <a:effectLst/>
                        </a:rPr>
                        <a:t>Description of the product</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marL="0" marR="0" algn="ctr">
                        <a:lnSpc>
                          <a:spcPct val="115000"/>
                        </a:lnSpc>
                        <a:spcBef>
                          <a:spcPts val="0"/>
                        </a:spcBef>
                        <a:spcAft>
                          <a:spcPts val="0"/>
                        </a:spcAft>
                      </a:pPr>
                      <a:r>
                        <a:rPr lang="en-IN" sz="2000">
                          <a:effectLst/>
                        </a:rPr>
                        <a:t>FOB value of Exports (in USD Million)</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marL="0" marR="0" algn="ctr">
                        <a:lnSpc>
                          <a:spcPct val="115000"/>
                        </a:lnSpc>
                        <a:spcBef>
                          <a:spcPts val="0"/>
                        </a:spcBef>
                        <a:spcAft>
                          <a:spcPts val="0"/>
                        </a:spcAft>
                      </a:pPr>
                      <a:r>
                        <a:rPr lang="en-IN" sz="2000">
                          <a:effectLst/>
                        </a:rPr>
                        <a:t>FOB Value of Exports (in Rs. Lakh)</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marL="0" marR="0" algn="ctr">
                        <a:lnSpc>
                          <a:spcPct val="115000"/>
                        </a:lnSpc>
                        <a:spcBef>
                          <a:spcPts val="0"/>
                        </a:spcBef>
                        <a:spcAft>
                          <a:spcPts val="0"/>
                        </a:spcAft>
                      </a:pPr>
                      <a:r>
                        <a:rPr lang="en-IN" sz="2000">
                          <a:effectLst/>
                        </a:rPr>
                        <a:t>Quantity </a:t>
                      </a:r>
                      <a:endParaRPr lang="en-US" sz="2000">
                        <a:effectLst/>
                      </a:endParaRPr>
                    </a:p>
                    <a:p>
                      <a:pPr marL="0" marR="0" algn="ctr">
                        <a:lnSpc>
                          <a:spcPct val="115000"/>
                        </a:lnSpc>
                        <a:spcBef>
                          <a:spcPts val="0"/>
                        </a:spcBef>
                        <a:spcAft>
                          <a:spcPts val="0"/>
                        </a:spcAft>
                      </a:pPr>
                      <a:r>
                        <a:rPr lang="en-IN" sz="2000">
                          <a:effectLst/>
                        </a:rPr>
                        <a:t>(in MT)</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extLst>
                  <a:ext uri="{0D108BD9-81ED-4DB2-BD59-A6C34878D82A}">
                    <a16:rowId xmlns:a16="http://schemas.microsoft.com/office/drawing/2014/main" xmlns="" val="99503050"/>
                  </a:ext>
                </a:extLst>
              </a:tr>
              <a:tr h="996821">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nSpc>
                          <a:spcPct val="115000"/>
                        </a:lnSpc>
                        <a:spcBef>
                          <a:spcPts val="0"/>
                        </a:spcBef>
                        <a:spcAft>
                          <a:spcPts val="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2018-19</a:t>
                      </a:r>
                    </a:p>
                  </a:txBody>
                  <a:tcPr marL="68580" marR="68580" marT="0" marB="0"/>
                </a:tc>
                <a:tc>
                  <a:txBody>
                    <a:bodyPr/>
                    <a:lstStyle/>
                    <a:p>
                      <a:pPr marL="0" marR="0">
                        <a:lnSpc>
                          <a:spcPct val="115000"/>
                        </a:lnSpc>
                        <a:spcBef>
                          <a:spcPts val="0"/>
                        </a:spcBef>
                        <a:spcAft>
                          <a:spcPts val="0"/>
                        </a:spcAft>
                      </a:pPr>
                      <a:r>
                        <a:rPr lang="en-IN" sz="2000">
                          <a:effectLst/>
                        </a:rPr>
                        <a:t>2019 (Jan to Oct)</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a:effectLst/>
                        </a:rPr>
                        <a:t>2018-19</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a:effectLst/>
                        </a:rPr>
                        <a:t>2019 (Jan to oct)</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a:effectLst/>
                        </a:rPr>
                        <a:t>2018-19</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a:effectLst/>
                        </a:rPr>
                        <a:t>2019 (Jan to oct)</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190757356"/>
                  </a:ext>
                </a:extLst>
              </a:tr>
              <a:tr h="319012">
                <a:tc>
                  <a:txBody>
                    <a:bodyPr/>
                    <a:lstStyle/>
                    <a:p>
                      <a:pPr marL="0" marR="0" algn="ctr">
                        <a:lnSpc>
                          <a:spcPct val="115000"/>
                        </a:lnSpc>
                        <a:spcBef>
                          <a:spcPts val="0"/>
                        </a:spcBef>
                        <a:spcAft>
                          <a:spcPts val="0"/>
                        </a:spcAft>
                      </a:pPr>
                      <a:r>
                        <a:rPr lang="en-IN" sz="2000" dirty="0">
                          <a:effectLst/>
                        </a:rPr>
                        <a:t>1</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dirty="0">
                          <a:effectLst/>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423142001"/>
                  </a:ext>
                </a:extLst>
              </a:tr>
              <a:tr h="319012">
                <a:tc>
                  <a:txBody>
                    <a:bodyPr/>
                    <a:lstStyle/>
                    <a:p>
                      <a:pPr marL="0" marR="0" algn="ctr">
                        <a:lnSpc>
                          <a:spcPct val="115000"/>
                        </a:lnSpc>
                        <a:spcBef>
                          <a:spcPts val="0"/>
                        </a:spcBef>
                        <a:spcAft>
                          <a:spcPts val="0"/>
                        </a:spcAft>
                      </a:pPr>
                      <a:r>
                        <a:rPr lang="en-IN" sz="2000">
                          <a:effectLst/>
                        </a:rPr>
                        <a:t>2</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dirty="0">
                          <a:effectLst/>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998243250"/>
                  </a:ext>
                </a:extLst>
              </a:tr>
              <a:tr h="319012">
                <a:tc>
                  <a:txBody>
                    <a:bodyPr/>
                    <a:lstStyle/>
                    <a:p>
                      <a:pPr marL="0" marR="0" algn="ctr">
                        <a:lnSpc>
                          <a:spcPct val="115000"/>
                        </a:lnSpc>
                        <a:spcBef>
                          <a:spcPts val="0"/>
                        </a:spcBef>
                        <a:spcAft>
                          <a:spcPts val="0"/>
                        </a:spcAft>
                      </a:pPr>
                      <a:r>
                        <a:rPr lang="en-IN" sz="2000">
                          <a:effectLst/>
                        </a:rPr>
                        <a:t>3</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dirty="0">
                          <a:effectLst/>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49671006"/>
                  </a:ext>
                </a:extLst>
              </a:tr>
              <a:tr h="387771">
                <a:tc>
                  <a:txBody>
                    <a:bodyPr/>
                    <a:lstStyle/>
                    <a:p>
                      <a:pPr marL="0" marR="0" algn="ctr">
                        <a:lnSpc>
                          <a:spcPct val="115000"/>
                        </a:lnSpc>
                        <a:spcBef>
                          <a:spcPts val="0"/>
                        </a:spcBef>
                        <a:spcAft>
                          <a:spcPts val="0"/>
                        </a:spcAft>
                      </a:pPr>
                      <a:r>
                        <a:rPr lang="en-IN" sz="2000">
                          <a:effectLst/>
                        </a:rPr>
                        <a:t>4</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dirty="0">
                          <a:effectLst/>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799226865"/>
                  </a:ext>
                </a:extLst>
              </a:tr>
              <a:tr h="319012">
                <a:tc>
                  <a:txBody>
                    <a:bodyPr/>
                    <a:lstStyle/>
                    <a:p>
                      <a:pPr marL="0" marR="0" algn="ctr">
                        <a:lnSpc>
                          <a:spcPct val="115000"/>
                        </a:lnSpc>
                        <a:spcBef>
                          <a:spcPts val="0"/>
                        </a:spcBef>
                        <a:spcAft>
                          <a:spcPts val="0"/>
                        </a:spcAft>
                      </a:pPr>
                      <a:r>
                        <a:rPr lang="en-IN" sz="2000">
                          <a:effectLst/>
                        </a:rPr>
                        <a:t>5</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dirty="0">
                          <a:effectLst/>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dirty="0">
                          <a:effectLst/>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280156918"/>
                  </a:ext>
                </a:extLst>
              </a:tr>
            </a:tbl>
          </a:graphicData>
        </a:graphic>
      </p:graphicFrame>
    </p:spTree>
    <p:extLst>
      <p:ext uri="{BB962C8B-B14F-4D97-AF65-F5344CB8AC3E}">
        <p14:creationId xmlns:p14="http://schemas.microsoft.com/office/powerpoint/2010/main" val="93449249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xmlns="" id="{E04605FD-71F9-444C-A957-43C13901BD0E}"/>
              </a:ext>
            </a:extLst>
          </p:cNvPr>
          <p:cNvSpPr>
            <a:spLocks noGrp="1"/>
          </p:cNvSpPr>
          <p:nvPr>
            <p:ph type="sldNum" sz="quarter" idx="12"/>
          </p:nvPr>
        </p:nvSpPr>
        <p:spPr/>
        <p:txBody>
          <a:bodyPr/>
          <a:lstStyle/>
          <a:p>
            <a:fld id="{B6F15528-21DE-4FAA-801E-634DDDAF4B2B}" type="slidenum">
              <a:rPr lang="en-US" smtClean="0"/>
              <a:pPr/>
              <a:t>64</a:t>
            </a:fld>
            <a:endParaRPr lang="en-US"/>
          </a:p>
        </p:txBody>
      </p:sp>
      <p:sp>
        <p:nvSpPr>
          <p:cNvPr id="3" name="Rectangle 2">
            <a:extLst>
              <a:ext uri="{FF2B5EF4-FFF2-40B4-BE49-F238E27FC236}">
                <a16:creationId xmlns:a16="http://schemas.microsoft.com/office/drawing/2014/main" xmlns="" id="{70A3D6A6-436E-4522-A61E-BC7ACAE2C6AB}"/>
              </a:ext>
            </a:extLst>
          </p:cNvPr>
          <p:cNvSpPr/>
          <p:nvPr/>
        </p:nvSpPr>
        <p:spPr>
          <a:xfrm>
            <a:off x="497303" y="658591"/>
            <a:ext cx="8686800" cy="848181"/>
          </a:xfrm>
          <a:prstGeom prst="rect">
            <a:avLst/>
          </a:prstGeom>
        </p:spPr>
        <p:txBody>
          <a:bodyPr wrap="square">
            <a:spAutoFit/>
          </a:bodyPr>
          <a:lstStyle/>
          <a:p>
            <a:pPr>
              <a:lnSpc>
                <a:spcPct val="115000"/>
              </a:lnSpc>
              <a:spcAft>
                <a:spcPts val="1000"/>
              </a:spcAft>
            </a:pPr>
            <a:r>
              <a:rPr lang="en-IN" sz="2200" b="1" u="sng" dirty="0">
                <a:latin typeface="Calibri" panose="020F0502020204030204" pitchFamily="34" charset="0"/>
                <a:ea typeface="Calibri" panose="020F0502020204030204" pitchFamily="34" charset="0"/>
                <a:cs typeface="Calibri" panose="020F0502020204030204" pitchFamily="34" charset="0"/>
              </a:rPr>
              <a:t>Part D – Export wise import details: (Please provide details 6 digit HS code wise and If required, attach a separate sheet)</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4" name="Table 3">
            <a:extLst>
              <a:ext uri="{FF2B5EF4-FFF2-40B4-BE49-F238E27FC236}">
                <a16:creationId xmlns:a16="http://schemas.microsoft.com/office/drawing/2014/main" xmlns="" id="{BFEB8C58-4A77-4A7B-BE1E-24A810FFDA31}"/>
              </a:ext>
            </a:extLst>
          </p:cNvPr>
          <p:cNvGraphicFramePr>
            <a:graphicFrameLocks noGrp="1"/>
          </p:cNvGraphicFramePr>
          <p:nvPr>
            <p:extLst>
              <p:ext uri="{D42A27DB-BD31-4B8C-83A1-F6EECF244321}">
                <p14:modId xmlns:p14="http://schemas.microsoft.com/office/powerpoint/2010/main" val="379082108"/>
              </p:ext>
            </p:extLst>
          </p:nvPr>
        </p:nvGraphicFramePr>
        <p:xfrm>
          <a:off x="497303" y="1828800"/>
          <a:ext cx="8149394" cy="3803142"/>
        </p:xfrm>
        <a:graphic>
          <a:graphicData uri="http://schemas.openxmlformats.org/drawingml/2006/table">
            <a:tbl>
              <a:tblPr firstRow="1" firstCol="1" bandRow="1">
                <a:tableStyleId>{5940675A-B579-460E-94D1-54222C63F5DA}</a:tableStyleId>
              </a:tblPr>
              <a:tblGrid>
                <a:gridCol w="740854">
                  <a:extLst>
                    <a:ext uri="{9D8B030D-6E8A-4147-A177-3AD203B41FA5}">
                      <a16:colId xmlns:a16="http://schemas.microsoft.com/office/drawing/2014/main" xmlns="" val="771656896"/>
                    </a:ext>
                  </a:extLst>
                </a:gridCol>
                <a:gridCol w="740854">
                  <a:extLst>
                    <a:ext uri="{9D8B030D-6E8A-4147-A177-3AD203B41FA5}">
                      <a16:colId xmlns:a16="http://schemas.microsoft.com/office/drawing/2014/main" xmlns="" val="1589272680"/>
                    </a:ext>
                  </a:extLst>
                </a:gridCol>
                <a:gridCol w="740854">
                  <a:extLst>
                    <a:ext uri="{9D8B030D-6E8A-4147-A177-3AD203B41FA5}">
                      <a16:colId xmlns:a16="http://schemas.microsoft.com/office/drawing/2014/main" xmlns="" val="4195030571"/>
                    </a:ext>
                  </a:extLst>
                </a:gridCol>
                <a:gridCol w="740854">
                  <a:extLst>
                    <a:ext uri="{9D8B030D-6E8A-4147-A177-3AD203B41FA5}">
                      <a16:colId xmlns:a16="http://schemas.microsoft.com/office/drawing/2014/main" xmlns="" val="2707201412"/>
                    </a:ext>
                  </a:extLst>
                </a:gridCol>
                <a:gridCol w="740854">
                  <a:extLst>
                    <a:ext uri="{9D8B030D-6E8A-4147-A177-3AD203B41FA5}">
                      <a16:colId xmlns:a16="http://schemas.microsoft.com/office/drawing/2014/main" xmlns="" val="1276294741"/>
                    </a:ext>
                  </a:extLst>
                </a:gridCol>
                <a:gridCol w="740854">
                  <a:extLst>
                    <a:ext uri="{9D8B030D-6E8A-4147-A177-3AD203B41FA5}">
                      <a16:colId xmlns:a16="http://schemas.microsoft.com/office/drawing/2014/main" xmlns="" val="3349247576"/>
                    </a:ext>
                  </a:extLst>
                </a:gridCol>
                <a:gridCol w="740854">
                  <a:extLst>
                    <a:ext uri="{9D8B030D-6E8A-4147-A177-3AD203B41FA5}">
                      <a16:colId xmlns:a16="http://schemas.microsoft.com/office/drawing/2014/main" xmlns="" val="3795101328"/>
                    </a:ext>
                  </a:extLst>
                </a:gridCol>
                <a:gridCol w="740854">
                  <a:extLst>
                    <a:ext uri="{9D8B030D-6E8A-4147-A177-3AD203B41FA5}">
                      <a16:colId xmlns:a16="http://schemas.microsoft.com/office/drawing/2014/main" xmlns="" val="4266731824"/>
                    </a:ext>
                  </a:extLst>
                </a:gridCol>
                <a:gridCol w="740854">
                  <a:extLst>
                    <a:ext uri="{9D8B030D-6E8A-4147-A177-3AD203B41FA5}">
                      <a16:colId xmlns:a16="http://schemas.microsoft.com/office/drawing/2014/main" xmlns="" val="288040243"/>
                    </a:ext>
                  </a:extLst>
                </a:gridCol>
                <a:gridCol w="740854">
                  <a:extLst>
                    <a:ext uri="{9D8B030D-6E8A-4147-A177-3AD203B41FA5}">
                      <a16:colId xmlns:a16="http://schemas.microsoft.com/office/drawing/2014/main" xmlns="" val="947565825"/>
                    </a:ext>
                  </a:extLst>
                </a:gridCol>
                <a:gridCol w="740854">
                  <a:extLst>
                    <a:ext uri="{9D8B030D-6E8A-4147-A177-3AD203B41FA5}">
                      <a16:colId xmlns:a16="http://schemas.microsoft.com/office/drawing/2014/main" xmlns="" val="3933565201"/>
                    </a:ext>
                  </a:extLst>
                </a:gridCol>
              </a:tblGrid>
              <a:tr h="569595">
                <a:tc>
                  <a:txBody>
                    <a:bodyPr/>
                    <a:lstStyle/>
                    <a:p>
                      <a:pPr marL="0" marR="0" algn="ctr">
                        <a:lnSpc>
                          <a:spcPct val="115000"/>
                        </a:lnSpc>
                        <a:spcBef>
                          <a:spcPts val="0"/>
                        </a:spcBef>
                        <a:spcAft>
                          <a:spcPts val="0"/>
                        </a:spcAft>
                      </a:pPr>
                      <a:r>
                        <a:rPr lang="en-IN" sz="1800" dirty="0">
                          <a:effectLst/>
                          <a:latin typeface="+mn-lt"/>
                        </a:rPr>
                        <a:t>Sl. No</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tc>
                <a:tc gridSpan="2">
                  <a:txBody>
                    <a:bodyPr/>
                    <a:lstStyle/>
                    <a:p>
                      <a:pPr marL="0" marR="0" algn="ctr">
                        <a:lnSpc>
                          <a:spcPct val="115000"/>
                        </a:lnSpc>
                        <a:spcBef>
                          <a:spcPts val="0"/>
                        </a:spcBef>
                        <a:spcAft>
                          <a:spcPts val="0"/>
                        </a:spcAft>
                      </a:pPr>
                      <a:r>
                        <a:rPr lang="en-IN" sz="1800" dirty="0">
                          <a:effectLst/>
                          <a:latin typeface="+mn-lt"/>
                        </a:rPr>
                        <a:t>Export product Details</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4">
                  <a:txBody>
                    <a:bodyPr/>
                    <a:lstStyle/>
                    <a:p>
                      <a:pPr marL="0" marR="0" algn="ctr">
                        <a:lnSpc>
                          <a:spcPct val="115000"/>
                        </a:lnSpc>
                        <a:spcBef>
                          <a:spcPts val="0"/>
                        </a:spcBef>
                        <a:spcAft>
                          <a:spcPts val="0"/>
                        </a:spcAft>
                      </a:pPr>
                      <a:r>
                        <a:rPr lang="en-IN" sz="1800" dirty="0">
                          <a:effectLst/>
                          <a:latin typeface="+mn-lt"/>
                        </a:rPr>
                        <a:t>Details of Inputs required to  manufacture export product</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IN" sz="1800">
                          <a:effectLst/>
                          <a:latin typeface="+mn-lt"/>
                        </a:rPr>
                        <a:t>Imported inputs</a:t>
                      </a:r>
                      <a:endParaRPr lang="en-US" sz="180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800">
                          <a:effectLst/>
                          <a:latin typeface="+mn-lt"/>
                        </a:rPr>
                        <a:t>Port of Import</a:t>
                      </a:r>
                      <a:endParaRPr lang="en-US" sz="180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IN" sz="1800">
                          <a:effectLst/>
                          <a:latin typeface="+mn-lt"/>
                        </a:rPr>
                        <a:t>Factory location</a:t>
                      </a:r>
                      <a:endParaRPr lang="en-US" sz="180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IN" sz="1800">
                          <a:effectLst/>
                          <a:latin typeface="+mn-lt"/>
                        </a:rPr>
                        <a:t>Distance in Km</a:t>
                      </a:r>
                      <a:endParaRPr lang="en-US" sz="180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4264298204"/>
                  </a:ext>
                </a:extLst>
              </a:tr>
              <a:tr h="506095">
                <a:tc>
                  <a:txBody>
                    <a:bodyPr/>
                    <a:lstStyle/>
                    <a:p>
                      <a:endParaRPr lang="en-US" sz="1800">
                        <a:effectLst/>
                        <a:latin typeface="+mn-lt"/>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IN" sz="1800">
                          <a:effectLst/>
                          <a:latin typeface="+mn-lt"/>
                        </a:rPr>
                        <a:t>HS Code</a:t>
                      </a:r>
                      <a:endParaRPr lang="en-US" sz="180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IN" sz="1800">
                          <a:effectLst/>
                          <a:latin typeface="+mn-lt"/>
                        </a:rPr>
                        <a:t>Description</a:t>
                      </a:r>
                      <a:endParaRPr lang="en-US" sz="180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IN" sz="1800" dirty="0">
                          <a:effectLst/>
                          <a:latin typeface="+mn-lt"/>
                        </a:rPr>
                        <a:t>HS Code</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IN" sz="1800">
                          <a:effectLst/>
                          <a:latin typeface="+mn-lt"/>
                        </a:rPr>
                        <a:t>Description</a:t>
                      </a:r>
                      <a:endParaRPr lang="en-US" sz="180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IN" sz="1800">
                          <a:effectLst/>
                          <a:latin typeface="+mn-lt"/>
                        </a:rPr>
                        <a:t>Qty (MT)</a:t>
                      </a:r>
                      <a:endParaRPr lang="en-US" sz="180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IN" sz="1800">
                          <a:effectLst/>
                          <a:latin typeface="+mn-lt"/>
                        </a:rPr>
                        <a:t>Value (USD)</a:t>
                      </a:r>
                      <a:endParaRPr lang="en-US" sz="180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IN" sz="1800">
                          <a:effectLst/>
                          <a:latin typeface="+mn-lt"/>
                        </a:rPr>
                        <a:t>% of Import</a:t>
                      </a:r>
                      <a:endParaRPr lang="en-US" sz="180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800">
                          <a:effectLst/>
                          <a:latin typeface="+mn-lt"/>
                        </a:rPr>
                        <a:t> </a:t>
                      </a:r>
                      <a:endParaRPr lang="en-US" sz="180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800">
                          <a:effectLst/>
                          <a:latin typeface="+mn-lt"/>
                        </a:rPr>
                        <a:t> </a:t>
                      </a:r>
                      <a:endParaRPr lang="en-US" sz="180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634170366"/>
                  </a:ext>
                </a:extLst>
              </a:tr>
              <a:tr h="326390">
                <a:tc>
                  <a:txBody>
                    <a:bodyPr/>
                    <a:lstStyle/>
                    <a:p>
                      <a:pPr marL="0" marR="0" algn="ctr">
                        <a:lnSpc>
                          <a:spcPct val="115000"/>
                        </a:lnSpc>
                        <a:spcBef>
                          <a:spcPts val="0"/>
                        </a:spcBef>
                        <a:spcAft>
                          <a:spcPts val="0"/>
                        </a:spcAft>
                      </a:pPr>
                      <a:r>
                        <a:rPr lang="en-IN" sz="1800" dirty="0">
                          <a:effectLst/>
                          <a:latin typeface="+mn-lt"/>
                        </a:rPr>
                        <a:t>1</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endParaRPr lang="en-US" sz="1800">
                        <a:effectLst/>
                        <a:latin typeface="+mn-lt"/>
                        <a:cs typeface="Times New Roman" panose="02020603050405020304" pitchFamily="18" charset="0"/>
                      </a:endParaRPr>
                    </a:p>
                  </a:txBody>
                  <a:tcPr marL="68580" marR="68580" marT="0" marB="0"/>
                </a:tc>
                <a:tc>
                  <a:txBody>
                    <a:bodyPr/>
                    <a:lstStyle/>
                    <a:p>
                      <a:endParaRPr lang="en-US" sz="1800">
                        <a:effectLst/>
                        <a:latin typeface="+mn-lt"/>
                        <a:cs typeface="Times New Roman" panose="02020603050405020304" pitchFamily="18" charset="0"/>
                      </a:endParaRPr>
                    </a:p>
                  </a:txBody>
                  <a:tcPr marL="68580" marR="68580" marT="0" marB="0"/>
                </a:tc>
                <a:tc>
                  <a:txBody>
                    <a:bodyPr/>
                    <a:lstStyle/>
                    <a:p>
                      <a:endParaRPr lang="en-US" sz="1800">
                        <a:effectLst/>
                        <a:latin typeface="+mn-lt"/>
                        <a:cs typeface="Times New Roman" panose="02020603050405020304" pitchFamily="18" charset="0"/>
                      </a:endParaRPr>
                    </a:p>
                  </a:txBody>
                  <a:tcPr marL="68580" marR="68580" marT="0" marB="0"/>
                </a:tc>
                <a:tc>
                  <a:txBody>
                    <a:bodyPr/>
                    <a:lstStyle/>
                    <a:p>
                      <a:endParaRPr lang="en-US" sz="1800">
                        <a:effectLst/>
                        <a:latin typeface="+mn-lt"/>
                        <a:cs typeface="Times New Roman" panose="02020603050405020304" pitchFamily="18" charset="0"/>
                      </a:endParaRPr>
                    </a:p>
                  </a:txBody>
                  <a:tcPr marL="68580" marR="68580" marT="0" marB="0"/>
                </a:tc>
                <a:tc>
                  <a:txBody>
                    <a:bodyPr/>
                    <a:lstStyle/>
                    <a:p>
                      <a:endParaRPr lang="en-US" sz="1800">
                        <a:effectLst/>
                        <a:latin typeface="+mn-lt"/>
                        <a:cs typeface="Times New Roman" panose="02020603050405020304" pitchFamily="18" charset="0"/>
                      </a:endParaRPr>
                    </a:p>
                  </a:txBody>
                  <a:tcPr marL="68580" marR="68580" marT="0" marB="0"/>
                </a:tc>
                <a:tc>
                  <a:txBody>
                    <a:bodyPr/>
                    <a:lstStyle/>
                    <a:p>
                      <a:endParaRPr lang="en-US" sz="1800" dirty="0">
                        <a:effectLst/>
                        <a:latin typeface="+mn-lt"/>
                        <a:cs typeface="Times New Roman" panose="02020603050405020304" pitchFamily="18" charset="0"/>
                      </a:endParaRPr>
                    </a:p>
                  </a:txBody>
                  <a:tcPr marL="68580" marR="68580" marT="0" marB="0"/>
                </a:tc>
                <a:tc>
                  <a:txBody>
                    <a:bodyPr/>
                    <a:lstStyle/>
                    <a:p>
                      <a:endParaRPr lang="en-US" sz="1800" dirty="0">
                        <a:effectLst/>
                        <a:latin typeface="+mn-lt"/>
                        <a:cs typeface="Times New Roman" panose="02020603050405020304" pitchFamily="18" charset="0"/>
                      </a:endParaRPr>
                    </a:p>
                  </a:txBody>
                  <a:tcPr marL="68580" marR="68580" marT="0" marB="0"/>
                </a:tc>
                <a:tc>
                  <a:txBody>
                    <a:bodyPr/>
                    <a:lstStyle/>
                    <a:p>
                      <a:endParaRPr lang="en-US" sz="1800">
                        <a:effectLst/>
                        <a:latin typeface="+mn-lt"/>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800">
                          <a:effectLst/>
                          <a:latin typeface="+mn-lt"/>
                        </a:rPr>
                        <a:t> </a:t>
                      </a:r>
                      <a:endParaRPr lang="en-US" sz="180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349538408"/>
                  </a:ext>
                </a:extLst>
              </a:tr>
              <a:tr h="326390">
                <a:tc>
                  <a:txBody>
                    <a:bodyPr/>
                    <a:lstStyle/>
                    <a:p>
                      <a:pPr marL="0" marR="0" algn="ctr">
                        <a:lnSpc>
                          <a:spcPct val="115000"/>
                        </a:lnSpc>
                        <a:spcBef>
                          <a:spcPts val="0"/>
                        </a:spcBef>
                        <a:spcAft>
                          <a:spcPts val="0"/>
                        </a:spcAft>
                      </a:pPr>
                      <a:r>
                        <a:rPr lang="en-IN" sz="1800">
                          <a:effectLst/>
                          <a:latin typeface="+mn-lt"/>
                        </a:rPr>
                        <a:t>2</a:t>
                      </a:r>
                      <a:endParaRPr lang="en-US" sz="180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endParaRPr lang="en-US" sz="1800">
                        <a:effectLst/>
                        <a:latin typeface="+mn-lt"/>
                        <a:cs typeface="Times New Roman" panose="02020603050405020304" pitchFamily="18" charset="0"/>
                      </a:endParaRPr>
                    </a:p>
                  </a:txBody>
                  <a:tcPr marL="68580" marR="68580" marT="0" marB="0"/>
                </a:tc>
                <a:tc>
                  <a:txBody>
                    <a:bodyPr/>
                    <a:lstStyle/>
                    <a:p>
                      <a:endParaRPr lang="en-US" sz="1800">
                        <a:effectLst/>
                        <a:latin typeface="+mn-lt"/>
                        <a:cs typeface="Times New Roman" panose="02020603050405020304" pitchFamily="18" charset="0"/>
                      </a:endParaRPr>
                    </a:p>
                  </a:txBody>
                  <a:tcPr marL="68580" marR="68580" marT="0" marB="0"/>
                </a:tc>
                <a:tc>
                  <a:txBody>
                    <a:bodyPr/>
                    <a:lstStyle/>
                    <a:p>
                      <a:endParaRPr lang="en-US" sz="1800">
                        <a:effectLst/>
                        <a:latin typeface="+mn-lt"/>
                        <a:cs typeface="Times New Roman" panose="02020603050405020304" pitchFamily="18" charset="0"/>
                      </a:endParaRPr>
                    </a:p>
                  </a:txBody>
                  <a:tcPr marL="68580" marR="68580" marT="0" marB="0"/>
                </a:tc>
                <a:tc>
                  <a:txBody>
                    <a:bodyPr/>
                    <a:lstStyle/>
                    <a:p>
                      <a:endParaRPr lang="en-US" sz="1800">
                        <a:effectLst/>
                        <a:latin typeface="+mn-lt"/>
                        <a:cs typeface="Times New Roman" panose="02020603050405020304" pitchFamily="18" charset="0"/>
                      </a:endParaRPr>
                    </a:p>
                  </a:txBody>
                  <a:tcPr marL="68580" marR="68580" marT="0" marB="0"/>
                </a:tc>
                <a:tc>
                  <a:txBody>
                    <a:bodyPr/>
                    <a:lstStyle/>
                    <a:p>
                      <a:endParaRPr lang="en-US" sz="1800">
                        <a:effectLst/>
                        <a:latin typeface="+mn-lt"/>
                        <a:cs typeface="Times New Roman" panose="02020603050405020304" pitchFamily="18" charset="0"/>
                      </a:endParaRPr>
                    </a:p>
                  </a:txBody>
                  <a:tcPr marL="68580" marR="68580" marT="0" marB="0"/>
                </a:tc>
                <a:tc>
                  <a:txBody>
                    <a:bodyPr/>
                    <a:lstStyle/>
                    <a:p>
                      <a:endParaRPr lang="en-US" sz="1800">
                        <a:effectLst/>
                        <a:latin typeface="+mn-lt"/>
                        <a:cs typeface="Times New Roman" panose="02020603050405020304" pitchFamily="18" charset="0"/>
                      </a:endParaRPr>
                    </a:p>
                  </a:txBody>
                  <a:tcPr marL="68580" marR="68580" marT="0" marB="0"/>
                </a:tc>
                <a:tc>
                  <a:txBody>
                    <a:bodyPr/>
                    <a:lstStyle/>
                    <a:p>
                      <a:endParaRPr lang="en-US" sz="1800" dirty="0">
                        <a:effectLst/>
                        <a:latin typeface="+mn-lt"/>
                        <a:cs typeface="Times New Roman" panose="02020603050405020304" pitchFamily="18" charset="0"/>
                      </a:endParaRPr>
                    </a:p>
                  </a:txBody>
                  <a:tcPr marL="68580" marR="68580" marT="0" marB="0"/>
                </a:tc>
                <a:tc>
                  <a:txBody>
                    <a:bodyPr/>
                    <a:lstStyle/>
                    <a:p>
                      <a:endParaRPr lang="en-US" sz="1800" dirty="0">
                        <a:effectLst/>
                        <a:latin typeface="+mn-lt"/>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800">
                          <a:effectLst/>
                          <a:latin typeface="+mn-lt"/>
                        </a:rPr>
                        <a:t> </a:t>
                      </a:r>
                      <a:endParaRPr lang="en-US" sz="180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800">
                          <a:effectLst/>
                          <a:latin typeface="+mn-lt"/>
                        </a:rPr>
                        <a:t> </a:t>
                      </a:r>
                      <a:endParaRPr lang="en-US" sz="180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210641802"/>
                  </a:ext>
                </a:extLst>
              </a:tr>
              <a:tr h="326390">
                <a:tc>
                  <a:txBody>
                    <a:bodyPr/>
                    <a:lstStyle/>
                    <a:p>
                      <a:pPr marL="0" marR="0" algn="ctr">
                        <a:lnSpc>
                          <a:spcPct val="115000"/>
                        </a:lnSpc>
                        <a:spcBef>
                          <a:spcPts val="0"/>
                        </a:spcBef>
                        <a:spcAft>
                          <a:spcPts val="0"/>
                        </a:spcAft>
                      </a:pPr>
                      <a:r>
                        <a:rPr lang="en-IN" sz="1800">
                          <a:effectLst/>
                          <a:latin typeface="+mn-lt"/>
                        </a:rPr>
                        <a:t>3</a:t>
                      </a:r>
                      <a:endParaRPr lang="en-US" sz="180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endParaRPr lang="en-US" sz="1800">
                        <a:effectLst/>
                        <a:latin typeface="+mn-lt"/>
                        <a:cs typeface="Times New Roman" panose="02020603050405020304" pitchFamily="18" charset="0"/>
                      </a:endParaRPr>
                    </a:p>
                  </a:txBody>
                  <a:tcPr marL="68580" marR="68580" marT="0" marB="0"/>
                </a:tc>
                <a:tc>
                  <a:txBody>
                    <a:bodyPr/>
                    <a:lstStyle/>
                    <a:p>
                      <a:endParaRPr lang="en-US" sz="1800">
                        <a:effectLst/>
                        <a:latin typeface="+mn-lt"/>
                        <a:cs typeface="Times New Roman" panose="02020603050405020304" pitchFamily="18" charset="0"/>
                      </a:endParaRPr>
                    </a:p>
                  </a:txBody>
                  <a:tcPr marL="68580" marR="68580" marT="0" marB="0"/>
                </a:tc>
                <a:tc>
                  <a:txBody>
                    <a:bodyPr/>
                    <a:lstStyle/>
                    <a:p>
                      <a:endParaRPr lang="en-US" sz="1800">
                        <a:effectLst/>
                        <a:latin typeface="+mn-lt"/>
                        <a:cs typeface="Times New Roman" panose="02020603050405020304" pitchFamily="18" charset="0"/>
                      </a:endParaRPr>
                    </a:p>
                  </a:txBody>
                  <a:tcPr marL="68580" marR="68580" marT="0" marB="0"/>
                </a:tc>
                <a:tc>
                  <a:txBody>
                    <a:bodyPr/>
                    <a:lstStyle/>
                    <a:p>
                      <a:endParaRPr lang="en-US" sz="1800">
                        <a:effectLst/>
                        <a:latin typeface="+mn-lt"/>
                        <a:cs typeface="Times New Roman" panose="02020603050405020304" pitchFamily="18" charset="0"/>
                      </a:endParaRPr>
                    </a:p>
                  </a:txBody>
                  <a:tcPr marL="68580" marR="68580" marT="0" marB="0"/>
                </a:tc>
                <a:tc>
                  <a:txBody>
                    <a:bodyPr/>
                    <a:lstStyle/>
                    <a:p>
                      <a:endParaRPr lang="en-US" sz="1800">
                        <a:effectLst/>
                        <a:latin typeface="+mn-lt"/>
                        <a:cs typeface="Times New Roman" panose="02020603050405020304" pitchFamily="18" charset="0"/>
                      </a:endParaRPr>
                    </a:p>
                  </a:txBody>
                  <a:tcPr marL="68580" marR="68580" marT="0" marB="0"/>
                </a:tc>
                <a:tc>
                  <a:txBody>
                    <a:bodyPr/>
                    <a:lstStyle/>
                    <a:p>
                      <a:endParaRPr lang="en-US" sz="1800">
                        <a:effectLst/>
                        <a:latin typeface="+mn-lt"/>
                        <a:cs typeface="Times New Roman" panose="02020603050405020304" pitchFamily="18" charset="0"/>
                      </a:endParaRPr>
                    </a:p>
                  </a:txBody>
                  <a:tcPr marL="68580" marR="68580" marT="0" marB="0"/>
                </a:tc>
                <a:tc>
                  <a:txBody>
                    <a:bodyPr/>
                    <a:lstStyle/>
                    <a:p>
                      <a:endParaRPr lang="en-US" sz="1800">
                        <a:effectLst/>
                        <a:latin typeface="+mn-lt"/>
                        <a:cs typeface="Times New Roman" panose="02020603050405020304" pitchFamily="18" charset="0"/>
                      </a:endParaRPr>
                    </a:p>
                  </a:txBody>
                  <a:tcPr marL="68580" marR="68580" marT="0" marB="0"/>
                </a:tc>
                <a:tc>
                  <a:txBody>
                    <a:bodyPr/>
                    <a:lstStyle/>
                    <a:p>
                      <a:endParaRPr lang="en-US" sz="1800" dirty="0">
                        <a:effectLst/>
                        <a:latin typeface="+mn-lt"/>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800">
                          <a:effectLst/>
                          <a:latin typeface="+mn-lt"/>
                        </a:rPr>
                        <a:t> </a:t>
                      </a:r>
                      <a:endParaRPr lang="en-US" sz="180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661371813"/>
                  </a:ext>
                </a:extLst>
              </a:tr>
              <a:tr h="326390">
                <a:tc>
                  <a:txBody>
                    <a:bodyPr/>
                    <a:lstStyle/>
                    <a:p>
                      <a:pPr marL="0" marR="0" algn="ctr">
                        <a:lnSpc>
                          <a:spcPct val="115000"/>
                        </a:lnSpc>
                        <a:spcBef>
                          <a:spcPts val="0"/>
                        </a:spcBef>
                        <a:spcAft>
                          <a:spcPts val="0"/>
                        </a:spcAft>
                      </a:pPr>
                      <a:r>
                        <a:rPr lang="en-IN" sz="1800">
                          <a:effectLst/>
                          <a:latin typeface="+mn-lt"/>
                        </a:rPr>
                        <a:t>4</a:t>
                      </a:r>
                      <a:endParaRPr lang="en-US" sz="180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endParaRPr lang="en-US" sz="1800">
                        <a:effectLst/>
                        <a:latin typeface="+mn-lt"/>
                        <a:cs typeface="Times New Roman" panose="02020603050405020304" pitchFamily="18" charset="0"/>
                      </a:endParaRPr>
                    </a:p>
                  </a:txBody>
                  <a:tcPr marL="68580" marR="68580" marT="0" marB="0"/>
                </a:tc>
                <a:tc>
                  <a:txBody>
                    <a:bodyPr/>
                    <a:lstStyle/>
                    <a:p>
                      <a:endParaRPr lang="en-US" sz="1800">
                        <a:effectLst/>
                        <a:latin typeface="+mn-lt"/>
                        <a:cs typeface="Times New Roman" panose="02020603050405020304" pitchFamily="18" charset="0"/>
                      </a:endParaRPr>
                    </a:p>
                  </a:txBody>
                  <a:tcPr marL="68580" marR="68580" marT="0" marB="0"/>
                </a:tc>
                <a:tc>
                  <a:txBody>
                    <a:bodyPr/>
                    <a:lstStyle/>
                    <a:p>
                      <a:endParaRPr lang="en-US" sz="1800">
                        <a:effectLst/>
                        <a:latin typeface="+mn-lt"/>
                        <a:cs typeface="Times New Roman" panose="02020603050405020304" pitchFamily="18" charset="0"/>
                      </a:endParaRPr>
                    </a:p>
                  </a:txBody>
                  <a:tcPr marL="68580" marR="68580" marT="0" marB="0"/>
                </a:tc>
                <a:tc>
                  <a:txBody>
                    <a:bodyPr/>
                    <a:lstStyle/>
                    <a:p>
                      <a:endParaRPr lang="en-US" sz="1800">
                        <a:effectLst/>
                        <a:latin typeface="+mn-lt"/>
                        <a:cs typeface="Times New Roman" panose="02020603050405020304" pitchFamily="18" charset="0"/>
                      </a:endParaRPr>
                    </a:p>
                  </a:txBody>
                  <a:tcPr marL="68580" marR="68580" marT="0" marB="0"/>
                </a:tc>
                <a:tc>
                  <a:txBody>
                    <a:bodyPr/>
                    <a:lstStyle/>
                    <a:p>
                      <a:endParaRPr lang="en-US" sz="1800">
                        <a:effectLst/>
                        <a:latin typeface="+mn-lt"/>
                        <a:cs typeface="Times New Roman" panose="02020603050405020304" pitchFamily="18" charset="0"/>
                      </a:endParaRPr>
                    </a:p>
                  </a:txBody>
                  <a:tcPr marL="68580" marR="68580" marT="0" marB="0"/>
                </a:tc>
                <a:tc>
                  <a:txBody>
                    <a:bodyPr/>
                    <a:lstStyle/>
                    <a:p>
                      <a:endParaRPr lang="en-US" sz="1800">
                        <a:effectLst/>
                        <a:latin typeface="+mn-lt"/>
                        <a:cs typeface="Times New Roman" panose="02020603050405020304" pitchFamily="18" charset="0"/>
                      </a:endParaRPr>
                    </a:p>
                  </a:txBody>
                  <a:tcPr marL="68580" marR="68580" marT="0" marB="0"/>
                </a:tc>
                <a:tc>
                  <a:txBody>
                    <a:bodyPr/>
                    <a:lstStyle/>
                    <a:p>
                      <a:endParaRPr lang="en-US" sz="1800">
                        <a:effectLst/>
                        <a:latin typeface="+mn-lt"/>
                        <a:cs typeface="Times New Roman" panose="02020603050405020304" pitchFamily="18" charset="0"/>
                      </a:endParaRPr>
                    </a:p>
                  </a:txBody>
                  <a:tcPr marL="68580" marR="68580" marT="0" marB="0"/>
                </a:tc>
                <a:tc>
                  <a:txBody>
                    <a:bodyPr/>
                    <a:lstStyle/>
                    <a:p>
                      <a:endParaRPr lang="en-US" sz="1800">
                        <a:effectLst/>
                        <a:latin typeface="+mn-lt"/>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800">
                          <a:effectLst/>
                          <a:latin typeface="+mn-lt"/>
                        </a:rPr>
                        <a:t> </a:t>
                      </a:r>
                      <a:endParaRPr lang="en-US" sz="180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420114432"/>
                  </a:ext>
                </a:extLst>
              </a:tr>
              <a:tr h="326390">
                <a:tc>
                  <a:txBody>
                    <a:bodyPr/>
                    <a:lstStyle/>
                    <a:p>
                      <a:pPr marL="0" marR="0" algn="ctr">
                        <a:lnSpc>
                          <a:spcPct val="115000"/>
                        </a:lnSpc>
                        <a:spcBef>
                          <a:spcPts val="0"/>
                        </a:spcBef>
                        <a:spcAft>
                          <a:spcPts val="0"/>
                        </a:spcAft>
                      </a:pPr>
                      <a:r>
                        <a:rPr lang="en-IN" sz="1800">
                          <a:effectLst/>
                          <a:latin typeface="+mn-lt"/>
                        </a:rPr>
                        <a:t>5</a:t>
                      </a:r>
                      <a:endParaRPr lang="en-US" sz="180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endParaRPr lang="en-US" sz="1800">
                        <a:effectLst/>
                        <a:latin typeface="+mn-lt"/>
                        <a:cs typeface="Times New Roman" panose="02020603050405020304" pitchFamily="18" charset="0"/>
                      </a:endParaRPr>
                    </a:p>
                  </a:txBody>
                  <a:tcPr marL="68580" marR="68580" marT="0" marB="0"/>
                </a:tc>
                <a:tc>
                  <a:txBody>
                    <a:bodyPr/>
                    <a:lstStyle/>
                    <a:p>
                      <a:endParaRPr lang="en-US" sz="1800">
                        <a:effectLst/>
                        <a:latin typeface="+mn-lt"/>
                        <a:cs typeface="Times New Roman" panose="02020603050405020304" pitchFamily="18" charset="0"/>
                      </a:endParaRPr>
                    </a:p>
                  </a:txBody>
                  <a:tcPr marL="68580" marR="68580" marT="0" marB="0"/>
                </a:tc>
                <a:tc>
                  <a:txBody>
                    <a:bodyPr/>
                    <a:lstStyle/>
                    <a:p>
                      <a:endParaRPr lang="en-US" sz="1800">
                        <a:effectLst/>
                        <a:latin typeface="+mn-lt"/>
                        <a:cs typeface="Times New Roman" panose="02020603050405020304" pitchFamily="18" charset="0"/>
                      </a:endParaRPr>
                    </a:p>
                  </a:txBody>
                  <a:tcPr marL="68580" marR="68580" marT="0" marB="0"/>
                </a:tc>
                <a:tc>
                  <a:txBody>
                    <a:bodyPr/>
                    <a:lstStyle/>
                    <a:p>
                      <a:endParaRPr lang="en-US" sz="1800">
                        <a:effectLst/>
                        <a:latin typeface="+mn-lt"/>
                        <a:cs typeface="Times New Roman" panose="02020603050405020304" pitchFamily="18" charset="0"/>
                      </a:endParaRPr>
                    </a:p>
                  </a:txBody>
                  <a:tcPr marL="68580" marR="68580" marT="0" marB="0"/>
                </a:tc>
                <a:tc>
                  <a:txBody>
                    <a:bodyPr/>
                    <a:lstStyle/>
                    <a:p>
                      <a:endParaRPr lang="en-US" sz="1800">
                        <a:effectLst/>
                        <a:latin typeface="+mn-lt"/>
                        <a:cs typeface="Times New Roman" panose="02020603050405020304" pitchFamily="18" charset="0"/>
                      </a:endParaRPr>
                    </a:p>
                  </a:txBody>
                  <a:tcPr marL="68580" marR="68580" marT="0" marB="0"/>
                </a:tc>
                <a:tc>
                  <a:txBody>
                    <a:bodyPr/>
                    <a:lstStyle/>
                    <a:p>
                      <a:endParaRPr lang="en-US" sz="1800">
                        <a:effectLst/>
                        <a:latin typeface="+mn-lt"/>
                        <a:cs typeface="Times New Roman" panose="02020603050405020304" pitchFamily="18" charset="0"/>
                      </a:endParaRPr>
                    </a:p>
                  </a:txBody>
                  <a:tcPr marL="68580" marR="68580" marT="0" marB="0"/>
                </a:tc>
                <a:tc>
                  <a:txBody>
                    <a:bodyPr/>
                    <a:lstStyle/>
                    <a:p>
                      <a:endParaRPr lang="en-US" sz="1800">
                        <a:effectLst/>
                        <a:latin typeface="+mn-lt"/>
                        <a:cs typeface="Times New Roman" panose="02020603050405020304" pitchFamily="18" charset="0"/>
                      </a:endParaRPr>
                    </a:p>
                  </a:txBody>
                  <a:tcPr marL="68580" marR="68580" marT="0" marB="0"/>
                </a:tc>
                <a:tc>
                  <a:txBody>
                    <a:bodyPr/>
                    <a:lstStyle/>
                    <a:p>
                      <a:endParaRPr lang="en-US" sz="1800">
                        <a:effectLst/>
                        <a:latin typeface="+mn-lt"/>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789327985"/>
                  </a:ext>
                </a:extLst>
              </a:tr>
            </a:tbl>
          </a:graphicData>
        </a:graphic>
      </p:graphicFrame>
    </p:spTree>
    <p:extLst>
      <p:ext uri="{BB962C8B-B14F-4D97-AF65-F5344CB8AC3E}">
        <p14:creationId xmlns:p14="http://schemas.microsoft.com/office/powerpoint/2010/main" val="136183031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xmlns="" id="{4CB5B084-AEFB-49D5-818F-4A7B29905EC4}"/>
              </a:ext>
            </a:extLst>
          </p:cNvPr>
          <p:cNvSpPr>
            <a:spLocks noGrp="1"/>
          </p:cNvSpPr>
          <p:nvPr>
            <p:ph type="sldNum" sz="quarter" idx="12"/>
          </p:nvPr>
        </p:nvSpPr>
        <p:spPr/>
        <p:txBody>
          <a:bodyPr/>
          <a:lstStyle/>
          <a:p>
            <a:fld id="{B6F15528-21DE-4FAA-801E-634DDDAF4B2B}" type="slidenum">
              <a:rPr lang="en-US" smtClean="0"/>
              <a:pPr/>
              <a:t>65</a:t>
            </a:fld>
            <a:endParaRPr lang="en-US"/>
          </a:p>
        </p:txBody>
      </p:sp>
      <p:sp>
        <p:nvSpPr>
          <p:cNvPr id="3" name="Rectangle 2">
            <a:extLst>
              <a:ext uri="{FF2B5EF4-FFF2-40B4-BE49-F238E27FC236}">
                <a16:creationId xmlns:a16="http://schemas.microsoft.com/office/drawing/2014/main" xmlns="" id="{D465696D-75B7-4E08-92D8-077399D77269}"/>
              </a:ext>
            </a:extLst>
          </p:cNvPr>
          <p:cNvSpPr/>
          <p:nvPr/>
        </p:nvSpPr>
        <p:spPr>
          <a:xfrm>
            <a:off x="1600200" y="738960"/>
            <a:ext cx="6400800" cy="458844"/>
          </a:xfrm>
          <a:prstGeom prst="rect">
            <a:avLst/>
          </a:prstGeom>
        </p:spPr>
        <p:txBody>
          <a:bodyPr wrap="square">
            <a:spAutoFit/>
          </a:bodyPr>
          <a:lstStyle/>
          <a:p>
            <a:pPr>
              <a:lnSpc>
                <a:spcPct val="115000"/>
              </a:lnSpc>
              <a:spcAft>
                <a:spcPts val="1000"/>
              </a:spcAft>
            </a:pPr>
            <a:r>
              <a:rPr lang="en-IN" sz="2200" b="1" u="sng" dirty="0">
                <a:latin typeface="Calibri" panose="020F0502020204030204" pitchFamily="34" charset="0"/>
                <a:ea typeface="Calibri" panose="020F0502020204030204" pitchFamily="34" charset="0"/>
                <a:cs typeface="Calibri" panose="020F0502020204030204" pitchFamily="34" charset="0"/>
              </a:rPr>
              <a:t>Part E – Details of Domestically procured inputs</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4" name="Table 3">
            <a:extLst>
              <a:ext uri="{FF2B5EF4-FFF2-40B4-BE49-F238E27FC236}">
                <a16:creationId xmlns:a16="http://schemas.microsoft.com/office/drawing/2014/main" xmlns="" id="{2454ED9E-2BB8-4620-8F13-B87E28C315FB}"/>
              </a:ext>
            </a:extLst>
          </p:cNvPr>
          <p:cNvGraphicFramePr>
            <a:graphicFrameLocks noGrp="1"/>
          </p:cNvGraphicFramePr>
          <p:nvPr>
            <p:extLst>
              <p:ext uri="{D42A27DB-BD31-4B8C-83A1-F6EECF244321}">
                <p14:modId xmlns:p14="http://schemas.microsoft.com/office/powerpoint/2010/main" val="2776046787"/>
              </p:ext>
            </p:extLst>
          </p:nvPr>
        </p:nvGraphicFramePr>
        <p:xfrm>
          <a:off x="152400" y="1600200"/>
          <a:ext cx="8915400" cy="3379724"/>
        </p:xfrm>
        <a:graphic>
          <a:graphicData uri="http://schemas.openxmlformats.org/drawingml/2006/table">
            <a:tbl>
              <a:tblPr firstRow="1" firstCol="1" bandRow="1">
                <a:tableStyleId>{5940675A-B579-460E-94D1-54222C63F5DA}</a:tableStyleId>
              </a:tblPr>
              <a:tblGrid>
                <a:gridCol w="825509">
                  <a:extLst>
                    <a:ext uri="{9D8B030D-6E8A-4147-A177-3AD203B41FA5}">
                      <a16:colId xmlns:a16="http://schemas.microsoft.com/office/drawing/2014/main" xmlns="" val="3317326335"/>
                    </a:ext>
                  </a:extLst>
                </a:gridCol>
                <a:gridCol w="927091">
                  <a:extLst>
                    <a:ext uri="{9D8B030D-6E8A-4147-A177-3AD203B41FA5}">
                      <a16:colId xmlns:a16="http://schemas.microsoft.com/office/drawing/2014/main" xmlns="" val="1805230189"/>
                    </a:ext>
                  </a:extLst>
                </a:gridCol>
                <a:gridCol w="1447800">
                  <a:extLst>
                    <a:ext uri="{9D8B030D-6E8A-4147-A177-3AD203B41FA5}">
                      <a16:colId xmlns:a16="http://schemas.microsoft.com/office/drawing/2014/main" xmlns="" val="454078119"/>
                    </a:ext>
                  </a:extLst>
                </a:gridCol>
                <a:gridCol w="990600">
                  <a:extLst>
                    <a:ext uri="{9D8B030D-6E8A-4147-A177-3AD203B41FA5}">
                      <a16:colId xmlns:a16="http://schemas.microsoft.com/office/drawing/2014/main" xmlns="" val="989168439"/>
                    </a:ext>
                  </a:extLst>
                </a:gridCol>
                <a:gridCol w="1521941">
                  <a:extLst>
                    <a:ext uri="{9D8B030D-6E8A-4147-A177-3AD203B41FA5}">
                      <a16:colId xmlns:a16="http://schemas.microsoft.com/office/drawing/2014/main" xmlns="" val="1767722971"/>
                    </a:ext>
                  </a:extLst>
                </a:gridCol>
                <a:gridCol w="1068859">
                  <a:extLst>
                    <a:ext uri="{9D8B030D-6E8A-4147-A177-3AD203B41FA5}">
                      <a16:colId xmlns:a16="http://schemas.microsoft.com/office/drawing/2014/main" xmlns="" val="4141342123"/>
                    </a:ext>
                  </a:extLst>
                </a:gridCol>
                <a:gridCol w="1066800">
                  <a:extLst>
                    <a:ext uri="{9D8B030D-6E8A-4147-A177-3AD203B41FA5}">
                      <a16:colId xmlns:a16="http://schemas.microsoft.com/office/drawing/2014/main" xmlns="" val="3007888850"/>
                    </a:ext>
                  </a:extLst>
                </a:gridCol>
                <a:gridCol w="1066800">
                  <a:extLst>
                    <a:ext uri="{9D8B030D-6E8A-4147-A177-3AD203B41FA5}">
                      <a16:colId xmlns:a16="http://schemas.microsoft.com/office/drawing/2014/main" xmlns="" val="2211491195"/>
                    </a:ext>
                  </a:extLst>
                </a:gridCol>
              </a:tblGrid>
              <a:tr h="280969">
                <a:tc rowSpan="2">
                  <a:txBody>
                    <a:bodyPr/>
                    <a:lstStyle/>
                    <a:p>
                      <a:pPr marL="0" marR="0" algn="ctr">
                        <a:lnSpc>
                          <a:spcPct val="115000"/>
                        </a:lnSpc>
                        <a:spcBef>
                          <a:spcPts val="0"/>
                        </a:spcBef>
                        <a:spcAft>
                          <a:spcPts val="0"/>
                        </a:spcAft>
                      </a:pPr>
                      <a:r>
                        <a:rPr lang="en-IN" sz="2200" dirty="0">
                          <a:effectLst/>
                        </a:rPr>
                        <a:t>Sl. No</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48243" marR="48243" marT="0" marB="0"/>
                </a:tc>
                <a:tc gridSpan="2">
                  <a:txBody>
                    <a:bodyPr/>
                    <a:lstStyle/>
                    <a:p>
                      <a:pPr marL="0" marR="0" algn="ctr">
                        <a:lnSpc>
                          <a:spcPct val="115000"/>
                        </a:lnSpc>
                        <a:spcBef>
                          <a:spcPts val="0"/>
                        </a:spcBef>
                        <a:spcAft>
                          <a:spcPts val="0"/>
                        </a:spcAft>
                      </a:pPr>
                      <a:r>
                        <a:rPr lang="en-IN" sz="2200" dirty="0">
                          <a:effectLst/>
                        </a:rPr>
                        <a:t>Export Product Details</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48243" marR="48243" marT="0" marB="0"/>
                </a:tc>
                <a:tc hMerge="1">
                  <a:txBody>
                    <a:bodyPr/>
                    <a:lstStyle/>
                    <a:p>
                      <a:endParaRPr lang="en-US"/>
                    </a:p>
                  </a:txBody>
                  <a:tcPr/>
                </a:tc>
                <a:tc gridSpan="2">
                  <a:txBody>
                    <a:bodyPr/>
                    <a:lstStyle/>
                    <a:p>
                      <a:pPr marL="0" marR="0" algn="ctr">
                        <a:lnSpc>
                          <a:spcPct val="115000"/>
                        </a:lnSpc>
                        <a:spcBef>
                          <a:spcPts val="0"/>
                        </a:spcBef>
                        <a:spcAft>
                          <a:spcPts val="0"/>
                        </a:spcAft>
                      </a:pPr>
                      <a:r>
                        <a:rPr lang="en-IN" sz="2200" dirty="0">
                          <a:effectLst/>
                        </a:rPr>
                        <a:t>Details of inputs locally procured</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48243" marR="48243" marT="0" marB="0"/>
                </a:tc>
                <a:tc hMerge="1">
                  <a:txBody>
                    <a:bodyPr/>
                    <a:lstStyle/>
                    <a:p>
                      <a:endParaRPr lang="en-US"/>
                    </a:p>
                  </a:txBody>
                  <a:tcPr/>
                </a:tc>
                <a:tc rowSpan="2">
                  <a:txBody>
                    <a:bodyPr/>
                    <a:lstStyle/>
                    <a:p>
                      <a:pPr marL="0" marR="0" algn="ctr">
                        <a:lnSpc>
                          <a:spcPct val="115000"/>
                        </a:lnSpc>
                        <a:spcBef>
                          <a:spcPts val="0"/>
                        </a:spcBef>
                        <a:spcAft>
                          <a:spcPts val="0"/>
                        </a:spcAft>
                      </a:pPr>
                      <a:r>
                        <a:rPr lang="en-IN" sz="2200" dirty="0">
                          <a:effectLst/>
                        </a:rPr>
                        <a:t>Local procurement location/</a:t>
                      </a:r>
                      <a:endParaRPr lang="en-US" sz="2200" dirty="0">
                        <a:effectLst/>
                      </a:endParaRPr>
                    </a:p>
                    <a:p>
                      <a:pPr marL="0" marR="0" algn="ctr">
                        <a:lnSpc>
                          <a:spcPct val="115000"/>
                        </a:lnSpc>
                        <a:spcBef>
                          <a:spcPts val="0"/>
                        </a:spcBef>
                        <a:spcAft>
                          <a:spcPts val="0"/>
                        </a:spcAft>
                      </a:pPr>
                      <a:r>
                        <a:rPr lang="en-IN" sz="2200" dirty="0">
                          <a:effectLst/>
                        </a:rPr>
                        <a:t>place  </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48243" marR="48243" marT="0" marB="0"/>
                </a:tc>
                <a:tc rowSpan="2">
                  <a:txBody>
                    <a:bodyPr/>
                    <a:lstStyle/>
                    <a:p>
                      <a:pPr marL="0" marR="0" algn="ctr">
                        <a:lnSpc>
                          <a:spcPct val="115000"/>
                        </a:lnSpc>
                        <a:spcBef>
                          <a:spcPts val="0"/>
                        </a:spcBef>
                        <a:spcAft>
                          <a:spcPts val="0"/>
                        </a:spcAft>
                      </a:pPr>
                      <a:r>
                        <a:rPr lang="en-IN" sz="2200" dirty="0">
                          <a:effectLst/>
                        </a:rPr>
                        <a:t>Factory location</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48243" marR="48243" marT="0" marB="0"/>
                </a:tc>
                <a:tc rowSpan="2">
                  <a:txBody>
                    <a:bodyPr/>
                    <a:lstStyle/>
                    <a:p>
                      <a:pPr marL="0" marR="0" algn="ctr">
                        <a:lnSpc>
                          <a:spcPct val="115000"/>
                        </a:lnSpc>
                        <a:spcBef>
                          <a:spcPts val="0"/>
                        </a:spcBef>
                        <a:spcAft>
                          <a:spcPts val="0"/>
                        </a:spcAft>
                      </a:pPr>
                      <a:r>
                        <a:rPr lang="en-IN" sz="2200">
                          <a:effectLst/>
                        </a:rPr>
                        <a:t>Distance in Km</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48243" marR="48243" marT="0" marB="0"/>
                </a:tc>
                <a:extLst>
                  <a:ext uri="{0D108BD9-81ED-4DB2-BD59-A6C34878D82A}">
                    <a16:rowId xmlns:a16="http://schemas.microsoft.com/office/drawing/2014/main" xmlns="" val="4548544"/>
                  </a:ext>
                </a:extLst>
              </a:tr>
              <a:tr h="404831">
                <a:tc vMerge="1">
                  <a:txBody>
                    <a:bodyPr/>
                    <a:lstStyle/>
                    <a:p>
                      <a:endParaRPr lang="en-US"/>
                    </a:p>
                  </a:txBody>
                  <a:tcPr/>
                </a:tc>
                <a:tc>
                  <a:txBody>
                    <a:bodyPr/>
                    <a:lstStyle/>
                    <a:p>
                      <a:pPr marL="0" marR="0" algn="ctr">
                        <a:lnSpc>
                          <a:spcPct val="115000"/>
                        </a:lnSpc>
                        <a:spcBef>
                          <a:spcPts val="0"/>
                        </a:spcBef>
                        <a:spcAft>
                          <a:spcPts val="0"/>
                        </a:spcAft>
                      </a:pPr>
                      <a:r>
                        <a:rPr lang="en-IN" sz="2200" dirty="0">
                          <a:effectLst/>
                        </a:rPr>
                        <a:t>HS Code</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48243" marR="48243" marT="0" marB="0"/>
                </a:tc>
                <a:tc>
                  <a:txBody>
                    <a:bodyPr/>
                    <a:lstStyle/>
                    <a:p>
                      <a:pPr marL="0" marR="0" algn="ctr">
                        <a:lnSpc>
                          <a:spcPct val="115000"/>
                        </a:lnSpc>
                        <a:spcBef>
                          <a:spcPts val="0"/>
                        </a:spcBef>
                        <a:spcAft>
                          <a:spcPts val="0"/>
                        </a:spcAft>
                      </a:pPr>
                      <a:r>
                        <a:rPr lang="en-IN" sz="2200" dirty="0">
                          <a:effectLst/>
                        </a:rPr>
                        <a:t>Description</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48243" marR="48243" marT="0" marB="0"/>
                </a:tc>
                <a:tc>
                  <a:txBody>
                    <a:bodyPr/>
                    <a:lstStyle/>
                    <a:p>
                      <a:pPr marL="0" marR="0" algn="ctr">
                        <a:lnSpc>
                          <a:spcPct val="115000"/>
                        </a:lnSpc>
                        <a:spcBef>
                          <a:spcPts val="0"/>
                        </a:spcBef>
                        <a:spcAft>
                          <a:spcPts val="0"/>
                        </a:spcAft>
                      </a:pPr>
                      <a:r>
                        <a:rPr lang="en-IN" sz="2200" dirty="0">
                          <a:effectLst/>
                        </a:rPr>
                        <a:t>HS Code</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48243" marR="48243" marT="0" marB="0"/>
                </a:tc>
                <a:tc>
                  <a:txBody>
                    <a:bodyPr/>
                    <a:lstStyle/>
                    <a:p>
                      <a:pPr marL="0" marR="0" algn="ctr">
                        <a:lnSpc>
                          <a:spcPct val="115000"/>
                        </a:lnSpc>
                        <a:spcBef>
                          <a:spcPts val="0"/>
                        </a:spcBef>
                        <a:spcAft>
                          <a:spcPts val="0"/>
                        </a:spcAft>
                      </a:pPr>
                      <a:r>
                        <a:rPr lang="en-IN" sz="2200" dirty="0">
                          <a:effectLst/>
                        </a:rPr>
                        <a:t>Description</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48243" marR="48243" marT="0" marB="0"/>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xmlns="" val="806810115"/>
                  </a:ext>
                </a:extLst>
              </a:tr>
              <a:tr h="155449">
                <a:tc>
                  <a:txBody>
                    <a:bodyPr/>
                    <a:lstStyle/>
                    <a:p>
                      <a:pPr marL="0" marR="0" algn="ctr">
                        <a:lnSpc>
                          <a:spcPct val="115000"/>
                        </a:lnSpc>
                        <a:spcBef>
                          <a:spcPts val="0"/>
                        </a:spcBef>
                        <a:spcAft>
                          <a:spcPts val="0"/>
                        </a:spcAft>
                      </a:pPr>
                      <a:r>
                        <a:rPr lang="en-IN" sz="2200">
                          <a:effectLst/>
                        </a:rPr>
                        <a:t>1</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48243" marR="48243" marT="0" marB="0"/>
                </a:tc>
                <a:tc>
                  <a:txBody>
                    <a:bodyPr/>
                    <a:lstStyle/>
                    <a:p>
                      <a:pPr marL="0" marR="0" algn="ctr">
                        <a:lnSpc>
                          <a:spcPct val="115000"/>
                        </a:lnSpc>
                        <a:spcBef>
                          <a:spcPts val="0"/>
                        </a:spcBef>
                        <a:spcAft>
                          <a:spcPts val="0"/>
                        </a:spcAft>
                      </a:pPr>
                      <a:r>
                        <a:rPr lang="en-IN" sz="2200">
                          <a:effectLst/>
                        </a:rPr>
                        <a:t> </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48243" marR="48243" marT="0" marB="0"/>
                </a:tc>
                <a:tc>
                  <a:txBody>
                    <a:bodyPr/>
                    <a:lstStyle/>
                    <a:p>
                      <a:pPr marL="0" marR="0" algn="ctr">
                        <a:lnSpc>
                          <a:spcPct val="115000"/>
                        </a:lnSpc>
                        <a:spcBef>
                          <a:spcPts val="0"/>
                        </a:spcBef>
                        <a:spcAft>
                          <a:spcPts val="0"/>
                        </a:spcAft>
                      </a:pPr>
                      <a:r>
                        <a:rPr lang="en-IN" sz="2200">
                          <a:effectLst/>
                        </a:rPr>
                        <a:t> </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48243" marR="48243" marT="0" marB="0"/>
                </a:tc>
                <a:tc>
                  <a:txBody>
                    <a:bodyPr/>
                    <a:lstStyle/>
                    <a:p>
                      <a:pPr marL="0" marR="0" algn="ctr">
                        <a:lnSpc>
                          <a:spcPct val="115000"/>
                        </a:lnSpc>
                        <a:spcBef>
                          <a:spcPts val="0"/>
                        </a:spcBef>
                        <a:spcAft>
                          <a:spcPts val="0"/>
                        </a:spcAft>
                      </a:pPr>
                      <a:r>
                        <a:rPr lang="en-IN" sz="2200">
                          <a:effectLst/>
                        </a:rPr>
                        <a:t> </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48243" marR="48243" marT="0" marB="0"/>
                </a:tc>
                <a:tc>
                  <a:txBody>
                    <a:bodyPr/>
                    <a:lstStyle/>
                    <a:p>
                      <a:pPr marL="0" marR="0" algn="ctr">
                        <a:lnSpc>
                          <a:spcPct val="115000"/>
                        </a:lnSpc>
                        <a:spcBef>
                          <a:spcPts val="0"/>
                        </a:spcBef>
                        <a:spcAft>
                          <a:spcPts val="0"/>
                        </a:spcAft>
                      </a:pPr>
                      <a:r>
                        <a:rPr lang="en-IN" sz="2200" dirty="0">
                          <a:effectLst/>
                        </a:rPr>
                        <a:t> </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48243" marR="48243" marT="0" marB="0"/>
                </a:tc>
                <a:tc>
                  <a:txBody>
                    <a:bodyPr/>
                    <a:lstStyle/>
                    <a:p>
                      <a:pPr marL="0" marR="0" algn="ctr">
                        <a:lnSpc>
                          <a:spcPct val="115000"/>
                        </a:lnSpc>
                        <a:spcBef>
                          <a:spcPts val="0"/>
                        </a:spcBef>
                        <a:spcAft>
                          <a:spcPts val="0"/>
                        </a:spcAft>
                      </a:pPr>
                      <a:r>
                        <a:rPr lang="en-IN" sz="2200" dirty="0">
                          <a:effectLst/>
                        </a:rPr>
                        <a:t> </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48243" marR="48243" marT="0" marB="0"/>
                </a:tc>
                <a:tc>
                  <a:txBody>
                    <a:bodyPr/>
                    <a:lstStyle/>
                    <a:p>
                      <a:pPr marL="0" marR="0" algn="ctr">
                        <a:lnSpc>
                          <a:spcPct val="115000"/>
                        </a:lnSpc>
                        <a:spcBef>
                          <a:spcPts val="0"/>
                        </a:spcBef>
                        <a:spcAft>
                          <a:spcPts val="0"/>
                        </a:spcAft>
                      </a:pPr>
                      <a:r>
                        <a:rPr lang="en-IN" sz="2200" dirty="0">
                          <a:effectLst/>
                        </a:rPr>
                        <a:t> </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48243" marR="48243" marT="0" marB="0"/>
                </a:tc>
                <a:tc>
                  <a:txBody>
                    <a:bodyPr/>
                    <a:lstStyle/>
                    <a:p>
                      <a:pPr marL="0" marR="0" algn="ctr">
                        <a:lnSpc>
                          <a:spcPct val="115000"/>
                        </a:lnSpc>
                        <a:spcBef>
                          <a:spcPts val="0"/>
                        </a:spcBef>
                        <a:spcAft>
                          <a:spcPts val="0"/>
                        </a:spcAft>
                      </a:pPr>
                      <a:r>
                        <a:rPr lang="en-IN" sz="2200" dirty="0">
                          <a:effectLst/>
                        </a:rPr>
                        <a:t> </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48243" marR="48243" marT="0" marB="0"/>
                </a:tc>
                <a:extLst>
                  <a:ext uri="{0D108BD9-81ED-4DB2-BD59-A6C34878D82A}">
                    <a16:rowId xmlns:a16="http://schemas.microsoft.com/office/drawing/2014/main" xmlns="" val="3831955030"/>
                  </a:ext>
                </a:extLst>
              </a:tr>
              <a:tr h="142495">
                <a:tc>
                  <a:txBody>
                    <a:bodyPr/>
                    <a:lstStyle/>
                    <a:p>
                      <a:pPr marL="0" marR="0" algn="ctr">
                        <a:lnSpc>
                          <a:spcPct val="115000"/>
                        </a:lnSpc>
                        <a:spcBef>
                          <a:spcPts val="0"/>
                        </a:spcBef>
                        <a:spcAft>
                          <a:spcPts val="0"/>
                        </a:spcAft>
                      </a:pPr>
                      <a:r>
                        <a:rPr lang="en-IN" sz="2200">
                          <a:effectLst/>
                        </a:rPr>
                        <a:t>2</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48243" marR="48243" marT="0" marB="0"/>
                </a:tc>
                <a:tc>
                  <a:txBody>
                    <a:bodyPr/>
                    <a:lstStyle/>
                    <a:p>
                      <a:pPr marL="0" marR="0" algn="ctr">
                        <a:lnSpc>
                          <a:spcPct val="115000"/>
                        </a:lnSpc>
                        <a:spcBef>
                          <a:spcPts val="0"/>
                        </a:spcBef>
                        <a:spcAft>
                          <a:spcPts val="0"/>
                        </a:spcAft>
                      </a:pPr>
                      <a:r>
                        <a:rPr lang="en-IN" sz="2200">
                          <a:effectLst/>
                        </a:rPr>
                        <a:t> </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48243" marR="48243" marT="0" marB="0"/>
                </a:tc>
                <a:tc>
                  <a:txBody>
                    <a:bodyPr/>
                    <a:lstStyle/>
                    <a:p>
                      <a:pPr marL="0" marR="0" algn="ctr">
                        <a:lnSpc>
                          <a:spcPct val="115000"/>
                        </a:lnSpc>
                        <a:spcBef>
                          <a:spcPts val="0"/>
                        </a:spcBef>
                        <a:spcAft>
                          <a:spcPts val="0"/>
                        </a:spcAft>
                      </a:pPr>
                      <a:r>
                        <a:rPr lang="en-IN" sz="2200">
                          <a:effectLst/>
                        </a:rPr>
                        <a:t> </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48243" marR="48243" marT="0" marB="0"/>
                </a:tc>
                <a:tc>
                  <a:txBody>
                    <a:bodyPr/>
                    <a:lstStyle/>
                    <a:p>
                      <a:pPr marL="0" marR="0" algn="ctr">
                        <a:lnSpc>
                          <a:spcPct val="115000"/>
                        </a:lnSpc>
                        <a:spcBef>
                          <a:spcPts val="0"/>
                        </a:spcBef>
                        <a:spcAft>
                          <a:spcPts val="0"/>
                        </a:spcAft>
                      </a:pPr>
                      <a:r>
                        <a:rPr lang="en-IN" sz="2200">
                          <a:effectLst/>
                        </a:rPr>
                        <a:t> </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48243" marR="48243" marT="0" marB="0"/>
                </a:tc>
                <a:tc>
                  <a:txBody>
                    <a:bodyPr/>
                    <a:lstStyle/>
                    <a:p>
                      <a:pPr marL="0" marR="0" algn="ctr">
                        <a:lnSpc>
                          <a:spcPct val="115000"/>
                        </a:lnSpc>
                        <a:spcBef>
                          <a:spcPts val="0"/>
                        </a:spcBef>
                        <a:spcAft>
                          <a:spcPts val="0"/>
                        </a:spcAft>
                      </a:pPr>
                      <a:r>
                        <a:rPr lang="en-IN" sz="2200" dirty="0">
                          <a:effectLst/>
                        </a:rPr>
                        <a:t> </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48243" marR="48243" marT="0" marB="0"/>
                </a:tc>
                <a:tc>
                  <a:txBody>
                    <a:bodyPr/>
                    <a:lstStyle/>
                    <a:p>
                      <a:pPr marL="0" marR="0" algn="ctr">
                        <a:lnSpc>
                          <a:spcPct val="115000"/>
                        </a:lnSpc>
                        <a:spcBef>
                          <a:spcPts val="0"/>
                        </a:spcBef>
                        <a:spcAft>
                          <a:spcPts val="0"/>
                        </a:spcAft>
                      </a:pPr>
                      <a:r>
                        <a:rPr lang="en-IN" sz="2200">
                          <a:effectLst/>
                        </a:rPr>
                        <a:t> </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48243" marR="48243" marT="0" marB="0"/>
                </a:tc>
                <a:tc>
                  <a:txBody>
                    <a:bodyPr/>
                    <a:lstStyle/>
                    <a:p>
                      <a:pPr marL="0" marR="0" algn="ctr">
                        <a:lnSpc>
                          <a:spcPct val="115000"/>
                        </a:lnSpc>
                        <a:spcBef>
                          <a:spcPts val="0"/>
                        </a:spcBef>
                        <a:spcAft>
                          <a:spcPts val="0"/>
                        </a:spcAft>
                      </a:pPr>
                      <a:r>
                        <a:rPr lang="en-IN" sz="2200" dirty="0">
                          <a:effectLst/>
                        </a:rPr>
                        <a:t> </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48243" marR="48243" marT="0" marB="0"/>
                </a:tc>
                <a:tc>
                  <a:txBody>
                    <a:bodyPr/>
                    <a:lstStyle/>
                    <a:p>
                      <a:pPr marL="0" marR="0" algn="ctr">
                        <a:lnSpc>
                          <a:spcPct val="115000"/>
                        </a:lnSpc>
                        <a:spcBef>
                          <a:spcPts val="0"/>
                        </a:spcBef>
                        <a:spcAft>
                          <a:spcPts val="0"/>
                        </a:spcAft>
                      </a:pPr>
                      <a:r>
                        <a:rPr lang="en-IN" sz="2200" dirty="0">
                          <a:effectLst/>
                        </a:rPr>
                        <a:t> </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48243" marR="48243" marT="0" marB="0"/>
                </a:tc>
                <a:extLst>
                  <a:ext uri="{0D108BD9-81ED-4DB2-BD59-A6C34878D82A}">
                    <a16:rowId xmlns:a16="http://schemas.microsoft.com/office/drawing/2014/main" xmlns="" val="3099823456"/>
                  </a:ext>
                </a:extLst>
              </a:tr>
              <a:tr h="149195">
                <a:tc>
                  <a:txBody>
                    <a:bodyPr/>
                    <a:lstStyle/>
                    <a:p>
                      <a:pPr marL="0" marR="0" algn="ctr">
                        <a:lnSpc>
                          <a:spcPct val="115000"/>
                        </a:lnSpc>
                        <a:spcBef>
                          <a:spcPts val="0"/>
                        </a:spcBef>
                        <a:spcAft>
                          <a:spcPts val="0"/>
                        </a:spcAft>
                      </a:pPr>
                      <a:r>
                        <a:rPr lang="en-IN" sz="2200">
                          <a:effectLst/>
                        </a:rPr>
                        <a:t>3</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48243" marR="48243" marT="0" marB="0"/>
                </a:tc>
                <a:tc>
                  <a:txBody>
                    <a:bodyPr/>
                    <a:lstStyle/>
                    <a:p>
                      <a:pPr marL="0" marR="0" algn="ctr">
                        <a:lnSpc>
                          <a:spcPct val="115000"/>
                        </a:lnSpc>
                        <a:spcBef>
                          <a:spcPts val="0"/>
                        </a:spcBef>
                        <a:spcAft>
                          <a:spcPts val="0"/>
                        </a:spcAft>
                      </a:pPr>
                      <a:r>
                        <a:rPr lang="en-IN" sz="2200">
                          <a:effectLst/>
                        </a:rPr>
                        <a:t> </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48243" marR="48243" marT="0" marB="0"/>
                </a:tc>
                <a:tc>
                  <a:txBody>
                    <a:bodyPr/>
                    <a:lstStyle/>
                    <a:p>
                      <a:pPr marL="0" marR="0" algn="ctr">
                        <a:lnSpc>
                          <a:spcPct val="115000"/>
                        </a:lnSpc>
                        <a:spcBef>
                          <a:spcPts val="0"/>
                        </a:spcBef>
                        <a:spcAft>
                          <a:spcPts val="0"/>
                        </a:spcAft>
                      </a:pPr>
                      <a:r>
                        <a:rPr lang="en-IN" sz="2200">
                          <a:effectLst/>
                        </a:rPr>
                        <a:t> </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48243" marR="48243" marT="0" marB="0"/>
                </a:tc>
                <a:tc>
                  <a:txBody>
                    <a:bodyPr/>
                    <a:lstStyle/>
                    <a:p>
                      <a:pPr marL="0" marR="0" algn="ctr">
                        <a:lnSpc>
                          <a:spcPct val="115000"/>
                        </a:lnSpc>
                        <a:spcBef>
                          <a:spcPts val="0"/>
                        </a:spcBef>
                        <a:spcAft>
                          <a:spcPts val="0"/>
                        </a:spcAft>
                      </a:pPr>
                      <a:r>
                        <a:rPr lang="en-IN" sz="2200">
                          <a:effectLst/>
                        </a:rPr>
                        <a:t> </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48243" marR="48243" marT="0" marB="0"/>
                </a:tc>
                <a:tc>
                  <a:txBody>
                    <a:bodyPr/>
                    <a:lstStyle/>
                    <a:p>
                      <a:pPr marL="0" marR="0" algn="ctr">
                        <a:lnSpc>
                          <a:spcPct val="115000"/>
                        </a:lnSpc>
                        <a:spcBef>
                          <a:spcPts val="0"/>
                        </a:spcBef>
                        <a:spcAft>
                          <a:spcPts val="0"/>
                        </a:spcAft>
                      </a:pPr>
                      <a:r>
                        <a:rPr lang="en-IN" sz="2200">
                          <a:effectLst/>
                        </a:rPr>
                        <a:t> </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48243" marR="48243" marT="0" marB="0"/>
                </a:tc>
                <a:tc>
                  <a:txBody>
                    <a:bodyPr/>
                    <a:lstStyle/>
                    <a:p>
                      <a:pPr marL="0" marR="0" algn="ctr">
                        <a:lnSpc>
                          <a:spcPct val="115000"/>
                        </a:lnSpc>
                        <a:spcBef>
                          <a:spcPts val="0"/>
                        </a:spcBef>
                        <a:spcAft>
                          <a:spcPts val="0"/>
                        </a:spcAft>
                      </a:pPr>
                      <a:r>
                        <a:rPr lang="en-IN" sz="2200">
                          <a:effectLst/>
                        </a:rPr>
                        <a:t> </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48243" marR="48243" marT="0" marB="0"/>
                </a:tc>
                <a:tc>
                  <a:txBody>
                    <a:bodyPr/>
                    <a:lstStyle/>
                    <a:p>
                      <a:pPr marL="0" marR="0" algn="ctr">
                        <a:lnSpc>
                          <a:spcPct val="115000"/>
                        </a:lnSpc>
                        <a:spcBef>
                          <a:spcPts val="0"/>
                        </a:spcBef>
                        <a:spcAft>
                          <a:spcPts val="0"/>
                        </a:spcAft>
                      </a:pPr>
                      <a:r>
                        <a:rPr lang="en-IN" sz="2200" dirty="0">
                          <a:effectLst/>
                        </a:rPr>
                        <a:t> </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48243" marR="48243" marT="0" marB="0"/>
                </a:tc>
                <a:tc>
                  <a:txBody>
                    <a:bodyPr/>
                    <a:lstStyle/>
                    <a:p>
                      <a:pPr marL="0" marR="0" algn="ctr">
                        <a:lnSpc>
                          <a:spcPct val="115000"/>
                        </a:lnSpc>
                        <a:spcBef>
                          <a:spcPts val="0"/>
                        </a:spcBef>
                        <a:spcAft>
                          <a:spcPts val="0"/>
                        </a:spcAft>
                      </a:pPr>
                      <a:r>
                        <a:rPr lang="en-IN" sz="2200" dirty="0">
                          <a:effectLst/>
                        </a:rPr>
                        <a:t> </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48243" marR="48243" marT="0" marB="0"/>
                </a:tc>
                <a:extLst>
                  <a:ext uri="{0D108BD9-81ED-4DB2-BD59-A6C34878D82A}">
                    <a16:rowId xmlns:a16="http://schemas.microsoft.com/office/drawing/2014/main" xmlns="" val="1201706193"/>
                  </a:ext>
                </a:extLst>
              </a:tr>
            </a:tbl>
          </a:graphicData>
        </a:graphic>
      </p:graphicFrame>
    </p:spTree>
    <p:extLst>
      <p:ext uri="{BB962C8B-B14F-4D97-AF65-F5344CB8AC3E}">
        <p14:creationId xmlns:p14="http://schemas.microsoft.com/office/powerpoint/2010/main" val="295033176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xmlns="" id="{8082341A-F1BD-4F0E-9D9E-94B22277B8A3}"/>
              </a:ext>
            </a:extLst>
          </p:cNvPr>
          <p:cNvSpPr>
            <a:spLocks noGrp="1"/>
          </p:cNvSpPr>
          <p:nvPr>
            <p:ph type="sldNum" sz="quarter" idx="12"/>
          </p:nvPr>
        </p:nvSpPr>
        <p:spPr/>
        <p:txBody>
          <a:bodyPr/>
          <a:lstStyle/>
          <a:p>
            <a:fld id="{B6F15528-21DE-4FAA-801E-634DDDAF4B2B}" type="slidenum">
              <a:rPr lang="en-US" smtClean="0"/>
              <a:pPr/>
              <a:t>66</a:t>
            </a:fld>
            <a:endParaRPr lang="en-US"/>
          </a:p>
        </p:txBody>
      </p:sp>
      <p:sp>
        <p:nvSpPr>
          <p:cNvPr id="3" name="Rectangle 2">
            <a:extLst>
              <a:ext uri="{FF2B5EF4-FFF2-40B4-BE49-F238E27FC236}">
                <a16:creationId xmlns:a16="http://schemas.microsoft.com/office/drawing/2014/main" xmlns="" id="{BD98E464-157E-4BDB-9F21-A84AFA5EBBD9}"/>
              </a:ext>
            </a:extLst>
          </p:cNvPr>
          <p:cNvSpPr/>
          <p:nvPr/>
        </p:nvSpPr>
        <p:spPr>
          <a:xfrm>
            <a:off x="248653" y="379556"/>
            <a:ext cx="8915400" cy="458844"/>
          </a:xfrm>
          <a:prstGeom prst="rect">
            <a:avLst/>
          </a:prstGeom>
        </p:spPr>
        <p:txBody>
          <a:bodyPr wrap="square">
            <a:spAutoFit/>
          </a:bodyPr>
          <a:lstStyle/>
          <a:p>
            <a:pPr>
              <a:lnSpc>
                <a:spcPct val="115000"/>
              </a:lnSpc>
              <a:spcAft>
                <a:spcPts val="1000"/>
              </a:spcAft>
            </a:pPr>
            <a:r>
              <a:rPr lang="en-IN" sz="2200" b="1" u="sng" dirty="0">
                <a:latin typeface="Calibri" panose="020F0502020204030204" pitchFamily="34" charset="0"/>
                <a:ea typeface="Calibri" panose="020F0502020204030204" pitchFamily="34" charset="0"/>
                <a:cs typeface="Calibri" panose="020F0502020204030204" pitchFamily="34" charset="0"/>
              </a:rPr>
              <a:t>Part F – (a) Distance between your factory/warehouse to port of EXPORT:</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4" name="Table 3">
            <a:extLst>
              <a:ext uri="{FF2B5EF4-FFF2-40B4-BE49-F238E27FC236}">
                <a16:creationId xmlns:a16="http://schemas.microsoft.com/office/drawing/2014/main" xmlns="" id="{5214EF0B-6285-4E02-B673-70A6BC1E2939}"/>
              </a:ext>
            </a:extLst>
          </p:cNvPr>
          <p:cNvGraphicFramePr>
            <a:graphicFrameLocks noGrp="1"/>
          </p:cNvGraphicFramePr>
          <p:nvPr>
            <p:extLst>
              <p:ext uri="{D42A27DB-BD31-4B8C-83A1-F6EECF244321}">
                <p14:modId xmlns:p14="http://schemas.microsoft.com/office/powerpoint/2010/main" val="2742762390"/>
              </p:ext>
            </p:extLst>
          </p:nvPr>
        </p:nvGraphicFramePr>
        <p:xfrm>
          <a:off x="934452" y="990600"/>
          <a:ext cx="7543802" cy="3381756"/>
        </p:xfrm>
        <a:graphic>
          <a:graphicData uri="http://schemas.openxmlformats.org/drawingml/2006/table">
            <a:tbl>
              <a:tblPr firstRow="1" firstCol="1" bandRow="1">
                <a:tableStyleId>{5940675A-B579-460E-94D1-54222C63F5DA}</a:tableStyleId>
              </a:tblPr>
              <a:tblGrid>
                <a:gridCol w="1077686">
                  <a:extLst>
                    <a:ext uri="{9D8B030D-6E8A-4147-A177-3AD203B41FA5}">
                      <a16:colId xmlns:a16="http://schemas.microsoft.com/office/drawing/2014/main" xmlns="" val="1932326613"/>
                    </a:ext>
                  </a:extLst>
                </a:gridCol>
                <a:gridCol w="1077686">
                  <a:extLst>
                    <a:ext uri="{9D8B030D-6E8A-4147-A177-3AD203B41FA5}">
                      <a16:colId xmlns:a16="http://schemas.microsoft.com/office/drawing/2014/main" xmlns="" val="1775973847"/>
                    </a:ext>
                  </a:extLst>
                </a:gridCol>
                <a:gridCol w="1077686">
                  <a:extLst>
                    <a:ext uri="{9D8B030D-6E8A-4147-A177-3AD203B41FA5}">
                      <a16:colId xmlns:a16="http://schemas.microsoft.com/office/drawing/2014/main" xmlns="" val="2430079130"/>
                    </a:ext>
                  </a:extLst>
                </a:gridCol>
                <a:gridCol w="1077686">
                  <a:extLst>
                    <a:ext uri="{9D8B030D-6E8A-4147-A177-3AD203B41FA5}">
                      <a16:colId xmlns:a16="http://schemas.microsoft.com/office/drawing/2014/main" xmlns="" val="3593693460"/>
                    </a:ext>
                  </a:extLst>
                </a:gridCol>
                <a:gridCol w="1077686">
                  <a:extLst>
                    <a:ext uri="{9D8B030D-6E8A-4147-A177-3AD203B41FA5}">
                      <a16:colId xmlns:a16="http://schemas.microsoft.com/office/drawing/2014/main" xmlns="" val="392762400"/>
                    </a:ext>
                  </a:extLst>
                </a:gridCol>
                <a:gridCol w="1077686">
                  <a:extLst>
                    <a:ext uri="{9D8B030D-6E8A-4147-A177-3AD203B41FA5}">
                      <a16:colId xmlns:a16="http://schemas.microsoft.com/office/drawing/2014/main" xmlns="" val="361227382"/>
                    </a:ext>
                  </a:extLst>
                </a:gridCol>
                <a:gridCol w="1077686">
                  <a:extLst>
                    <a:ext uri="{9D8B030D-6E8A-4147-A177-3AD203B41FA5}">
                      <a16:colId xmlns:a16="http://schemas.microsoft.com/office/drawing/2014/main" xmlns="" val="3634386654"/>
                    </a:ext>
                  </a:extLst>
                </a:gridCol>
              </a:tblGrid>
              <a:tr h="702310">
                <a:tc>
                  <a:txBody>
                    <a:bodyPr/>
                    <a:lstStyle/>
                    <a:p>
                      <a:pPr marL="0" marR="0">
                        <a:lnSpc>
                          <a:spcPct val="115000"/>
                        </a:lnSpc>
                        <a:spcBef>
                          <a:spcPts val="0"/>
                        </a:spcBef>
                        <a:spcAft>
                          <a:spcPts val="0"/>
                        </a:spcAft>
                      </a:pPr>
                      <a:r>
                        <a:rPr lang="en-IN" sz="2000" dirty="0">
                          <a:effectLst/>
                        </a:rPr>
                        <a:t>Sl. No.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dirty="0">
                          <a:effectLst/>
                        </a:rPr>
                        <a:t>HS Code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dirty="0">
                          <a:effectLst/>
                        </a:rPr>
                        <a:t>Description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dirty="0">
                          <a:effectLst/>
                        </a:rPr>
                        <a:t>Factory or Warehouse Location</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dirty="0">
                          <a:effectLst/>
                        </a:rPr>
                        <a:t>Port of Export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a:effectLst/>
                        </a:rPr>
                        <a:t>Distance in kms</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a:effectLst/>
                        </a:rPr>
                        <a:t>Toll Charges (If any)</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379791850"/>
                  </a:ext>
                </a:extLst>
              </a:tr>
              <a:tr h="207645">
                <a:tc>
                  <a:txBody>
                    <a:bodyPr/>
                    <a:lstStyle/>
                    <a:p>
                      <a:pPr marL="0" marR="0" algn="ctr">
                        <a:lnSpc>
                          <a:spcPct val="115000"/>
                        </a:lnSpc>
                        <a:spcBef>
                          <a:spcPts val="0"/>
                        </a:spcBef>
                        <a:spcAft>
                          <a:spcPts val="0"/>
                        </a:spcAft>
                      </a:pPr>
                      <a:r>
                        <a:rPr lang="en-IN" sz="2000" dirty="0">
                          <a:effectLst/>
                        </a:rPr>
                        <a:t>1</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dirty="0">
                          <a:effectLst/>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426619764"/>
                  </a:ext>
                </a:extLst>
              </a:tr>
              <a:tr h="207645">
                <a:tc>
                  <a:txBody>
                    <a:bodyPr/>
                    <a:lstStyle/>
                    <a:p>
                      <a:pPr marL="0" marR="0" algn="ctr">
                        <a:lnSpc>
                          <a:spcPct val="115000"/>
                        </a:lnSpc>
                        <a:spcBef>
                          <a:spcPts val="0"/>
                        </a:spcBef>
                        <a:spcAft>
                          <a:spcPts val="0"/>
                        </a:spcAft>
                      </a:pPr>
                      <a:r>
                        <a:rPr lang="en-IN" sz="2000">
                          <a:effectLst/>
                        </a:rPr>
                        <a:t>2</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dirty="0">
                          <a:effectLst/>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dirty="0">
                          <a:effectLst/>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808521858"/>
                  </a:ext>
                </a:extLst>
              </a:tr>
              <a:tr h="217805">
                <a:tc>
                  <a:txBody>
                    <a:bodyPr/>
                    <a:lstStyle/>
                    <a:p>
                      <a:pPr marL="0" marR="0" algn="ctr">
                        <a:lnSpc>
                          <a:spcPct val="115000"/>
                        </a:lnSpc>
                        <a:spcBef>
                          <a:spcPts val="0"/>
                        </a:spcBef>
                        <a:spcAft>
                          <a:spcPts val="0"/>
                        </a:spcAft>
                      </a:pPr>
                      <a:r>
                        <a:rPr lang="en-IN" sz="2000">
                          <a:effectLst/>
                        </a:rPr>
                        <a:t>3</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dirty="0">
                          <a:effectLst/>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093558103"/>
                  </a:ext>
                </a:extLst>
              </a:tr>
              <a:tr h="207645">
                <a:tc>
                  <a:txBody>
                    <a:bodyPr/>
                    <a:lstStyle/>
                    <a:p>
                      <a:pPr marL="0" marR="0" algn="ctr">
                        <a:lnSpc>
                          <a:spcPct val="115000"/>
                        </a:lnSpc>
                        <a:spcBef>
                          <a:spcPts val="0"/>
                        </a:spcBef>
                        <a:spcAft>
                          <a:spcPts val="0"/>
                        </a:spcAft>
                      </a:pPr>
                      <a:r>
                        <a:rPr lang="en-IN" sz="2000">
                          <a:effectLst/>
                        </a:rPr>
                        <a:t>4</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dirty="0">
                          <a:effectLst/>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dirty="0">
                          <a:effectLst/>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444957974"/>
                  </a:ext>
                </a:extLst>
              </a:tr>
              <a:tr h="217805">
                <a:tc>
                  <a:txBody>
                    <a:bodyPr/>
                    <a:lstStyle/>
                    <a:p>
                      <a:pPr marL="0" marR="0" algn="ctr">
                        <a:lnSpc>
                          <a:spcPct val="115000"/>
                        </a:lnSpc>
                        <a:spcBef>
                          <a:spcPts val="0"/>
                        </a:spcBef>
                        <a:spcAft>
                          <a:spcPts val="0"/>
                        </a:spcAft>
                      </a:pPr>
                      <a:r>
                        <a:rPr lang="en-IN" sz="2000">
                          <a:effectLst/>
                        </a:rPr>
                        <a:t>5</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a:effectLst/>
                        </a:rPr>
                        <a:t>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dirty="0">
                          <a:effectLst/>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067951329"/>
                  </a:ext>
                </a:extLst>
              </a:tr>
            </a:tbl>
          </a:graphicData>
        </a:graphic>
      </p:graphicFrame>
      <p:sp>
        <p:nvSpPr>
          <p:cNvPr id="5" name="Rectangle 4">
            <a:extLst>
              <a:ext uri="{FF2B5EF4-FFF2-40B4-BE49-F238E27FC236}">
                <a16:creationId xmlns:a16="http://schemas.microsoft.com/office/drawing/2014/main" xmlns="" id="{0688CDE0-7C39-4A74-A42C-DE26A551078B}"/>
              </a:ext>
            </a:extLst>
          </p:cNvPr>
          <p:cNvSpPr/>
          <p:nvPr/>
        </p:nvSpPr>
        <p:spPr>
          <a:xfrm>
            <a:off x="1295400" y="4556640"/>
            <a:ext cx="6934200" cy="458844"/>
          </a:xfrm>
          <a:prstGeom prst="rect">
            <a:avLst/>
          </a:prstGeom>
        </p:spPr>
        <p:txBody>
          <a:bodyPr wrap="square">
            <a:spAutoFit/>
          </a:bodyPr>
          <a:lstStyle/>
          <a:p>
            <a:pPr>
              <a:lnSpc>
                <a:spcPct val="115000"/>
              </a:lnSpc>
              <a:spcAft>
                <a:spcPts val="1000"/>
              </a:spcAft>
            </a:pPr>
            <a:r>
              <a:rPr lang="en-IN" b="1" u="sng" dirty="0">
                <a:latin typeface="Calibri" panose="020F0502020204030204" pitchFamily="34" charset="0"/>
                <a:ea typeface="Calibri" panose="020F0502020204030204" pitchFamily="34" charset="0"/>
                <a:cs typeface="Calibri" panose="020F0502020204030204" pitchFamily="34" charset="0"/>
              </a:rPr>
              <a:t>(</a:t>
            </a:r>
            <a:r>
              <a:rPr lang="en-IN" sz="2200" b="1" u="sng" dirty="0">
                <a:latin typeface="Calibri" panose="020F0502020204030204" pitchFamily="34" charset="0"/>
                <a:ea typeface="Calibri" panose="020F0502020204030204" pitchFamily="34" charset="0"/>
                <a:cs typeface="Calibri" panose="020F0502020204030204" pitchFamily="34" charset="0"/>
              </a:rPr>
              <a:t>b) Which types of containers are majorly used by you?</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6" name="Table 5">
            <a:extLst>
              <a:ext uri="{FF2B5EF4-FFF2-40B4-BE49-F238E27FC236}">
                <a16:creationId xmlns:a16="http://schemas.microsoft.com/office/drawing/2014/main" xmlns="" id="{2DFA951C-3970-4B76-A42A-4B51D6F6CCF9}"/>
              </a:ext>
            </a:extLst>
          </p:cNvPr>
          <p:cNvGraphicFramePr>
            <a:graphicFrameLocks noGrp="1"/>
          </p:cNvGraphicFramePr>
          <p:nvPr>
            <p:extLst>
              <p:ext uri="{D42A27DB-BD31-4B8C-83A1-F6EECF244321}">
                <p14:modId xmlns:p14="http://schemas.microsoft.com/office/powerpoint/2010/main" val="1575178922"/>
              </p:ext>
            </p:extLst>
          </p:nvPr>
        </p:nvGraphicFramePr>
        <p:xfrm>
          <a:off x="820153" y="5199768"/>
          <a:ext cx="7772400" cy="1390714"/>
        </p:xfrm>
        <a:graphic>
          <a:graphicData uri="http://schemas.openxmlformats.org/drawingml/2006/table">
            <a:tbl>
              <a:tblPr firstRow="1" firstCol="1" bandRow="1">
                <a:tableStyleId>{5940675A-B579-460E-94D1-54222C63F5DA}</a:tableStyleId>
              </a:tblPr>
              <a:tblGrid>
                <a:gridCol w="3885749">
                  <a:extLst>
                    <a:ext uri="{9D8B030D-6E8A-4147-A177-3AD203B41FA5}">
                      <a16:colId xmlns:a16="http://schemas.microsoft.com/office/drawing/2014/main" xmlns="" val="1831453064"/>
                    </a:ext>
                  </a:extLst>
                </a:gridCol>
                <a:gridCol w="3886651">
                  <a:extLst>
                    <a:ext uri="{9D8B030D-6E8A-4147-A177-3AD203B41FA5}">
                      <a16:colId xmlns:a16="http://schemas.microsoft.com/office/drawing/2014/main" xmlns="" val="803087748"/>
                    </a:ext>
                  </a:extLst>
                </a:gridCol>
              </a:tblGrid>
              <a:tr h="0">
                <a:tc>
                  <a:txBody>
                    <a:bodyPr/>
                    <a:lstStyle/>
                    <a:p>
                      <a:pPr marL="0" marR="0">
                        <a:lnSpc>
                          <a:spcPct val="115000"/>
                        </a:lnSpc>
                        <a:spcBef>
                          <a:spcPts val="0"/>
                        </a:spcBef>
                        <a:spcAft>
                          <a:spcPts val="0"/>
                        </a:spcAft>
                      </a:pPr>
                      <a:r>
                        <a:rPr lang="en-IN" sz="2000" dirty="0">
                          <a:effectLst/>
                          <a:sym typeface="Wingdings" panose="05000000000000000000" pitchFamily="2" charset="2"/>
                        </a:rPr>
                        <a:t></a:t>
                      </a:r>
                      <a:r>
                        <a:rPr lang="en-IN" sz="2000" dirty="0">
                          <a:effectLst/>
                        </a:rPr>
                        <a:t>Less than Container Load (LCL)</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a:effectLst/>
                          <a:sym typeface="Wingdings" panose="05000000000000000000" pitchFamily="2" charset="2"/>
                        </a:rPr>
                        <a:t></a:t>
                      </a:r>
                      <a:r>
                        <a:rPr lang="en-IN" sz="2000">
                          <a:effectLst/>
                        </a:rPr>
                        <a:t> Reefer Containerised cargo  </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964227183"/>
                  </a:ext>
                </a:extLst>
              </a:tr>
              <a:tr h="0">
                <a:tc>
                  <a:txBody>
                    <a:bodyPr/>
                    <a:lstStyle/>
                    <a:p>
                      <a:pPr marL="0" marR="0">
                        <a:lnSpc>
                          <a:spcPct val="115000"/>
                        </a:lnSpc>
                        <a:spcBef>
                          <a:spcPts val="0"/>
                        </a:spcBef>
                        <a:spcAft>
                          <a:spcPts val="0"/>
                        </a:spcAft>
                      </a:pPr>
                      <a:r>
                        <a:rPr lang="en-IN" sz="2000" dirty="0">
                          <a:effectLst/>
                          <a:sym typeface="Wingdings" panose="05000000000000000000" pitchFamily="2" charset="2"/>
                        </a:rPr>
                        <a:t></a:t>
                      </a:r>
                      <a:r>
                        <a:rPr lang="en-IN" sz="2000" dirty="0">
                          <a:effectLst/>
                        </a:rPr>
                        <a:t>Full Container Load – 20 feet container</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IN" sz="2000" dirty="0">
                          <a:effectLst/>
                          <a:sym typeface="Wingdings" panose="05000000000000000000" pitchFamily="2" charset="2"/>
                        </a:rPr>
                        <a:t></a:t>
                      </a:r>
                      <a:r>
                        <a:rPr lang="en-IN" sz="2000" dirty="0">
                          <a:effectLst/>
                        </a:rPr>
                        <a:t> Full Container Load – 40 feet container</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368321954"/>
                  </a:ext>
                </a:extLst>
              </a:tr>
              <a:tr h="382270">
                <a:tc gridSpan="2">
                  <a:txBody>
                    <a:bodyPr/>
                    <a:lstStyle/>
                    <a:p>
                      <a:pPr marL="0" marR="0">
                        <a:lnSpc>
                          <a:spcPct val="115000"/>
                        </a:lnSpc>
                        <a:spcBef>
                          <a:spcPts val="0"/>
                        </a:spcBef>
                        <a:spcAft>
                          <a:spcPts val="0"/>
                        </a:spcAft>
                      </a:pPr>
                      <a:r>
                        <a:rPr lang="en-IN" sz="2000" dirty="0">
                          <a:effectLst/>
                          <a:sym typeface="Wingdings" panose="05000000000000000000" pitchFamily="2" charset="2"/>
                        </a:rPr>
                        <a:t></a:t>
                      </a:r>
                      <a:r>
                        <a:rPr lang="en-IN" sz="2000" dirty="0">
                          <a:effectLst/>
                        </a:rPr>
                        <a:t> Any other, please specify (Tempo etc.)__________</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extLst>
                  <a:ext uri="{0D108BD9-81ED-4DB2-BD59-A6C34878D82A}">
                    <a16:rowId xmlns:a16="http://schemas.microsoft.com/office/drawing/2014/main" xmlns="" val="3509322540"/>
                  </a:ext>
                </a:extLst>
              </a:tr>
            </a:tbl>
          </a:graphicData>
        </a:graphic>
      </p:graphicFrame>
    </p:spTree>
    <p:extLst>
      <p:ext uri="{BB962C8B-B14F-4D97-AF65-F5344CB8AC3E}">
        <p14:creationId xmlns:p14="http://schemas.microsoft.com/office/powerpoint/2010/main" val="231119691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xmlns="" id="{53D89AA3-5B39-49E2-98B2-7FC8E5F72D90}"/>
              </a:ext>
            </a:extLst>
          </p:cNvPr>
          <p:cNvSpPr>
            <a:spLocks noGrp="1"/>
          </p:cNvSpPr>
          <p:nvPr>
            <p:ph type="sldNum" sz="quarter" idx="12"/>
          </p:nvPr>
        </p:nvSpPr>
        <p:spPr/>
        <p:txBody>
          <a:bodyPr/>
          <a:lstStyle/>
          <a:p>
            <a:fld id="{B6F15528-21DE-4FAA-801E-634DDDAF4B2B}" type="slidenum">
              <a:rPr lang="en-US" smtClean="0"/>
              <a:pPr/>
              <a:t>67</a:t>
            </a:fld>
            <a:endParaRPr lang="en-US"/>
          </a:p>
        </p:txBody>
      </p:sp>
      <p:sp>
        <p:nvSpPr>
          <p:cNvPr id="4" name="Rectangle 3">
            <a:extLst>
              <a:ext uri="{FF2B5EF4-FFF2-40B4-BE49-F238E27FC236}">
                <a16:creationId xmlns:a16="http://schemas.microsoft.com/office/drawing/2014/main" xmlns="" id="{9B264916-7010-4F76-95BD-6BCDFFD98B1D}"/>
              </a:ext>
            </a:extLst>
          </p:cNvPr>
          <p:cNvSpPr/>
          <p:nvPr/>
        </p:nvSpPr>
        <p:spPr>
          <a:xfrm>
            <a:off x="152400" y="1143000"/>
            <a:ext cx="8991600" cy="3312445"/>
          </a:xfrm>
          <a:prstGeom prst="rect">
            <a:avLst/>
          </a:prstGeom>
        </p:spPr>
        <p:txBody>
          <a:bodyPr wrap="square">
            <a:spAutoFit/>
          </a:bodyPr>
          <a:lstStyle/>
          <a:p>
            <a:pPr>
              <a:lnSpc>
                <a:spcPct val="115000"/>
              </a:lnSpc>
              <a:spcAft>
                <a:spcPts val="1000"/>
              </a:spcAft>
            </a:pPr>
            <a:r>
              <a:rPr lang="en-IN" sz="2200" b="1" u="sng" dirty="0">
                <a:latin typeface="Calibri" panose="020F0502020204030204" pitchFamily="34" charset="0"/>
                <a:ea typeface="Calibri" panose="020F0502020204030204" pitchFamily="34" charset="0"/>
                <a:cs typeface="Calibri" panose="020F0502020204030204" pitchFamily="34" charset="0"/>
              </a:rPr>
              <a:t>Part G – Taxes paid</a:t>
            </a:r>
            <a:endParaRPr lang="en-US" sz="22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mj-lt"/>
              <a:buAutoNum type="alphaUcPeriod"/>
            </a:pPr>
            <a:r>
              <a:rPr lang="en-IN" sz="2200" b="1" u="sng" dirty="0">
                <a:latin typeface="Calibri" panose="020F0502020204030204" pitchFamily="34" charset="0"/>
                <a:ea typeface="Calibri" panose="020F0502020204030204" pitchFamily="34" charset="0"/>
                <a:cs typeface="Calibri" panose="020F0502020204030204" pitchFamily="34" charset="0"/>
              </a:rPr>
              <a:t>Electricity Duty: </a:t>
            </a:r>
            <a:r>
              <a:rPr lang="en-IN" sz="2200" b="1" dirty="0">
                <a:latin typeface="Calibri" panose="020F0502020204030204" pitchFamily="34" charset="0"/>
                <a:ea typeface="Calibri" panose="020F0502020204030204" pitchFamily="34" charset="0"/>
                <a:cs typeface="Calibri" panose="020F0502020204030204" pitchFamily="34" charset="0"/>
              </a:rPr>
              <a:t>(Refer to the Electricity bill for details)</a:t>
            </a:r>
            <a:endParaRPr lang="en-US" sz="2200" dirty="0">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IN" sz="2200" b="1" dirty="0">
                <a:latin typeface="Calibri" panose="020F0502020204030204" pitchFamily="34" charset="0"/>
                <a:ea typeface="Calibri" panose="020F0502020204030204" pitchFamily="34" charset="0"/>
                <a:cs typeface="Calibri" panose="020F0502020204030204" pitchFamily="34" charset="0"/>
              </a:rPr>
              <a:t> </a:t>
            </a:r>
            <a:endParaRPr lang="en-US" sz="22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SzPts val="1200"/>
              <a:buFont typeface="+mj-lt"/>
              <a:buAutoNum type="romanUcPeriod"/>
            </a:pPr>
            <a:r>
              <a:rPr lang="en-IN" sz="2200" b="1" dirty="0">
                <a:latin typeface="Calibri" panose="020F0502020204030204" pitchFamily="34" charset="0"/>
                <a:ea typeface="Calibri" panose="020F0502020204030204" pitchFamily="34" charset="0"/>
                <a:cs typeface="Calibri" panose="020F0502020204030204" pitchFamily="34" charset="0"/>
              </a:rPr>
              <a:t>What is the average amount of electricity duty paid per month?   ________________</a:t>
            </a:r>
            <a:endParaRPr lang="en-US" sz="22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SzPts val="1200"/>
              <a:buFont typeface="+mj-lt"/>
              <a:buAutoNum type="romanUcPeriod"/>
            </a:pPr>
            <a:r>
              <a:rPr lang="en-IN" sz="2200" b="1" dirty="0">
                <a:latin typeface="Calibri" panose="020F0502020204030204" pitchFamily="34" charset="0"/>
                <a:ea typeface="Calibri" panose="020F0502020204030204" pitchFamily="34" charset="0"/>
                <a:cs typeface="Calibri" panose="020F0502020204030204" pitchFamily="34" charset="0"/>
              </a:rPr>
              <a:t>What is the average electricity bill of the Manufacturing Unit paid per month?      ____________</a:t>
            </a:r>
            <a:endParaRPr lang="en-US" sz="22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1000"/>
              </a:spcAft>
              <a:buSzPts val="1200"/>
              <a:buFont typeface="+mj-lt"/>
              <a:buAutoNum type="romanUcPeriod"/>
            </a:pPr>
            <a:r>
              <a:rPr lang="en-IN" sz="2200" b="1" dirty="0">
                <a:latin typeface="Calibri" panose="020F0502020204030204" pitchFamily="34" charset="0"/>
                <a:ea typeface="Calibri" panose="020F0502020204030204" pitchFamily="34" charset="0"/>
                <a:cs typeface="Calibri" panose="020F0502020204030204" pitchFamily="34" charset="0"/>
              </a:rPr>
              <a:t>What is the rate of electricity duty paid?   ______________</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2787431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xmlns="" id="{53D89AA3-5B39-49E2-98B2-7FC8E5F72D90}"/>
              </a:ext>
            </a:extLst>
          </p:cNvPr>
          <p:cNvSpPr>
            <a:spLocks noGrp="1"/>
          </p:cNvSpPr>
          <p:nvPr>
            <p:ph type="sldNum" sz="quarter" idx="12"/>
          </p:nvPr>
        </p:nvSpPr>
        <p:spPr/>
        <p:txBody>
          <a:bodyPr/>
          <a:lstStyle/>
          <a:p>
            <a:fld id="{B6F15528-21DE-4FAA-801E-634DDDAF4B2B}" type="slidenum">
              <a:rPr lang="en-US" smtClean="0"/>
              <a:pPr/>
              <a:t>68</a:t>
            </a:fld>
            <a:endParaRPr lang="en-US"/>
          </a:p>
        </p:txBody>
      </p:sp>
      <p:sp>
        <p:nvSpPr>
          <p:cNvPr id="5" name="Rectangle 4">
            <a:extLst>
              <a:ext uri="{FF2B5EF4-FFF2-40B4-BE49-F238E27FC236}">
                <a16:creationId xmlns:a16="http://schemas.microsoft.com/office/drawing/2014/main" xmlns="" id="{E244FC94-1BF6-4794-8102-42705FFDEBFB}"/>
              </a:ext>
            </a:extLst>
          </p:cNvPr>
          <p:cNvSpPr/>
          <p:nvPr/>
        </p:nvSpPr>
        <p:spPr>
          <a:xfrm>
            <a:off x="152400" y="1371600"/>
            <a:ext cx="9144000" cy="3962880"/>
          </a:xfrm>
          <a:prstGeom prst="rect">
            <a:avLst/>
          </a:prstGeom>
        </p:spPr>
        <p:txBody>
          <a:bodyPr wrap="square">
            <a:spAutoFit/>
          </a:bodyPr>
          <a:lstStyle/>
          <a:p>
            <a:pPr marR="0" lvl="0">
              <a:lnSpc>
                <a:spcPct val="115000"/>
              </a:lnSpc>
              <a:spcBef>
                <a:spcPts val="0"/>
              </a:spcBef>
              <a:spcAft>
                <a:spcPts val="0"/>
              </a:spcAft>
            </a:pPr>
            <a:r>
              <a:rPr lang="en-IN" sz="2000" b="1" dirty="0">
                <a:latin typeface="Calibri" panose="020F0502020204030204" pitchFamily="34" charset="0"/>
                <a:ea typeface="Calibri" panose="020F0502020204030204" pitchFamily="34" charset="0"/>
                <a:cs typeface="Calibri" panose="020F0502020204030204" pitchFamily="34" charset="0"/>
              </a:rPr>
              <a:t>B</a:t>
            </a:r>
            <a:r>
              <a:rPr lang="en-IN" sz="2200" b="1" dirty="0">
                <a:latin typeface="Calibri" panose="020F0502020204030204" pitchFamily="34" charset="0"/>
                <a:ea typeface="Calibri" panose="020F0502020204030204" pitchFamily="34" charset="0"/>
                <a:cs typeface="Calibri" panose="020F0502020204030204" pitchFamily="34" charset="0"/>
              </a:rPr>
              <a:t>. CNG/Coal:</a:t>
            </a:r>
            <a:endParaRPr lang="en-US" sz="22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mj-lt"/>
              <a:buAutoNum type="romanUcPeriod"/>
              <a:tabLst>
                <a:tab pos="571500" algn="l"/>
                <a:tab pos="628650" algn="l"/>
                <a:tab pos="742950" algn="l"/>
              </a:tabLst>
            </a:pPr>
            <a:r>
              <a:rPr lang="en-IN" sz="2200" b="1" dirty="0">
                <a:solidFill>
                  <a:srgbClr val="222222"/>
                </a:solidFill>
                <a:latin typeface="Calibri" panose="020F0502020204030204" pitchFamily="34" charset="0"/>
                <a:ea typeface="Calibri" panose="020F0502020204030204" pitchFamily="34" charset="0"/>
                <a:cs typeface="Calibri" panose="020F0502020204030204" pitchFamily="34" charset="0"/>
              </a:rPr>
              <a:t>If you are using Coal/CNG in production activities, then what is the amount of tax/duty paid on account of Coal/CNG and what is the rate of tax paid by you?</a:t>
            </a:r>
            <a:endParaRPr lang="en-US" sz="2200" dirty="0">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Font typeface="+mj-lt"/>
              <a:buAutoNum type="alphaLcPeriod"/>
              <a:tabLst>
                <a:tab pos="571500" algn="l"/>
                <a:tab pos="628650" algn="l"/>
                <a:tab pos="742950" algn="l"/>
              </a:tabLst>
            </a:pPr>
            <a:r>
              <a:rPr lang="en-IN" sz="2200" b="1" dirty="0">
                <a:latin typeface="Calibri" panose="020F0502020204030204" pitchFamily="34" charset="0"/>
                <a:ea typeface="Calibri" panose="020F0502020204030204" pitchFamily="34" charset="0"/>
                <a:cs typeface="Calibri" panose="020F0502020204030204" pitchFamily="34" charset="0"/>
              </a:rPr>
              <a:t>Average amount of duty/tax paid on account of coal used in manufacturing (per month) – Rs.___________</a:t>
            </a:r>
            <a:endParaRPr lang="en-US" sz="2200" dirty="0">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Font typeface="+mj-lt"/>
              <a:buAutoNum type="alphaLcPeriod"/>
              <a:tabLst>
                <a:tab pos="571500" algn="l"/>
                <a:tab pos="628650" algn="l"/>
                <a:tab pos="742950" algn="l"/>
              </a:tabLst>
            </a:pPr>
            <a:r>
              <a:rPr lang="en-IN" sz="2200" b="1" dirty="0">
                <a:solidFill>
                  <a:srgbClr val="222222"/>
                </a:solidFill>
                <a:latin typeface="Calibri" panose="020F0502020204030204" pitchFamily="34" charset="0"/>
                <a:ea typeface="Calibri" panose="020F0502020204030204" pitchFamily="34" charset="0"/>
                <a:cs typeface="Calibri" panose="020F0502020204030204" pitchFamily="34" charset="0"/>
              </a:rPr>
              <a:t>Rate of duty/tax paid on coal: ______</a:t>
            </a:r>
            <a:endParaRPr lang="en-US" sz="2200" dirty="0">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0"/>
              </a:spcAft>
              <a:buFont typeface="+mj-lt"/>
              <a:buAutoNum type="alphaLcPeriod"/>
              <a:tabLst>
                <a:tab pos="571500" algn="l"/>
                <a:tab pos="628650" algn="l"/>
                <a:tab pos="742950" algn="l"/>
              </a:tabLst>
            </a:pPr>
            <a:r>
              <a:rPr lang="en-IN" sz="2200" b="1" dirty="0">
                <a:latin typeface="Calibri" panose="020F0502020204030204" pitchFamily="34" charset="0"/>
                <a:ea typeface="Calibri" panose="020F0502020204030204" pitchFamily="34" charset="0"/>
                <a:cs typeface="Calibri" panose="020F0502020204030204" pitchFamily="34" charset="0"/>
              </a:rPr>
              <a:t>Average amount of duty/tax paid on account of CNG used in manufacturing (per month)</a:t>
            </a:r>
            <a:r>
              <a:rPr lang="en-IN" sz="2200" b="1" dirty="0">
                <a:solidFill>
                  <a:srgbClr val="222222"/>
                </a:solidFill>
                <a:latin typeface="Calibri" panose="020F0502020204030204" pitchFamily="34" charset="0"/>
                <a:ea typeface="Calibri" panose="020F0502020204030204" pitchFamily="34" charset="0"/>
                <a:cs typeface="Calibri" panose="020F0502020204030204" pitchFamily="34" charset="0"/>
              </a:rPr>
              <a:t>: Rs._________</a:t>
            </a:r>
            <a:endParaRPr lang="en-US" sz="2200" dirty="0">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15000"/>
              </a:lnSpc>
              <a:spcBef>
                <a:spcPts val="0"/>
              </a:spcBef>
              <a:spcAft>
                <a:spcPts val="1000"/>
              </a:spcAft>
              <a:buFont typeface="+mj-lt"/>
              <a:buAutoNum type="alphaLcPeriod"/>
              <a:tabLst>
                <a:tab pos="571500" algn="l"/>
                <a:tab pos="628650" algn="l"/>
                <a:tab pos="742950" algn="l"/>
              </a:tabLst>
            </a:pPr>
            <a:r>
              <a:rPr lang="en-IN" sz="2200" b="1" dirty="0">
                <a:solidFill>
                  <a:srgbClr val="222222"/>
                </a:solidFill>
                <a:latin typeface="Calibri" panose="020F0502020204030204" pitchFamily="34" charset="0"/>
                <a:ea typeface="Calibri" panose="020F0502020204030204" pitchFamily="34" charset="0"/>
                <a:cs typeface="Calibri" panose="020F0502020204030204" pitchFamily="34" charset="0"/>
              </a:rPr>
              <a:t>Rate of duty/tax paid on CNG: ______</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7483015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xmlns="" id="{727D4F1C-5F02-4C52-B4B0-A7B2FD8DA0F6}"/>
              </a:ext>
            </a:extLst>
          </p:cNvPr>
          <p:cNvSpPr>
            <a:spLocks noGrp="1"/>
          </p:cNvSpPr>
          <p:nvPr>
            <p:ph type="sldNum" sz="quarter" idx="12"/>
          </p:nvPr>
        </p:nvSpPr>
        <p:spPr/>
        <p:txBody>
          <a:bodyPr/>
          <a:lstStyle/>
          <a:p>
            <a:fld id="{B6F15528-21DE-4FAA-801E-634DDDAF4B2B}" type="slidenum">
              <a:rPr lang="en-US" smtClean="0"/>
              <a:pPr/>
              <a:t>69</a:t>
            </a:fld>
            <a:endParaRPr lang="en-US"/>
          </a:p>
        </p:txBody>
      </p:sp>
      <p:sp>
        <p:nvSpPr>
          <p:cNvPr id="3" name="Rectangle 2">
            <a:extLst>
              <a:ext uri="{FF2B5EF4-FFF2-40B4-BE49-F238E27FC236}">
                <a16:creationId xmlns:a16="http://schemas.microsoft.com/office/drawing/2014/main" xmlns="" id="{8355EC0B-B744-4439-81B0-B927B8EE2EAA}"/>
              </a:ext>
            </a:extLst>
          </p:cNvPr>
          <p:cNvSpPr/>
          <p:nvPr/>
        </p:nvSpPr>
        <p:spPr>
          <a:xfrm>
            <a:off x="152400" y="990600"/>
            <a:ext cx="8534400" cy="4352217"/>
          </a:xfrm>
          <a:prstGeom prst="rect">
            <a:avLst/>
          </a:prstGeom>
        </p:spPr>
        <p:txBody>
          <a:bodyPr wrap="square">
            <a:spAutoFit/>
          </a:bodyPr>
          <a:lstStyle/>
          <a:p>
            <a:pPr marR="0" lvl="0">
              <a:lnSpc>
                <a:spcPct val="115000"/>
              </a:lnSpc>
              <a:spcBef>
                <a:spcPts val="0"/>
              </a:spcBef>
              <a:spcAft>
                <a:spcPts val="0"/>
              </a:spcAft>
            </a:pPr>
            <a:r>
              <a:rPr lang="en-IN" sz="2200" b="1" u="sng" dirty="0">
                <a:latin typeface="Calibri" panose="020F0502020204030204" pitchFamily="34" charset="0"/>
                <a:ea typeface="Calibri" panose="020F0502020204030204" pitchFamily="34" charset="0"/>
                <a:cs typeface="Calibri" panose="020F0502020204030204" pitchFamily="34" charset="0"/>
              </a:rPr>
              <a:t>C.  Stamp Duty:  </a:t>
            </a:r>
            <a:r>
              <a:rPr lang="en-IN" sz="2200" b="1" dirty="0">
                <a:latin typeface="Calibri" panose="020F0502020204030204" pitchFamily="34" charset="0"/>
                <a:ea typeface="Calibri" panose="020F0502020204030204" pitchFamily="34" charset="0"/>
                <a:cs typeface="Calibri" panose="020F0502020204030204" pitchFamily="34" charset="0"/>
              </a:rPr>
              <a:t>(mention state name where rented premise is located)</a:t>
            </a:r>
            <a:endParaRPr lang="en-US" sz="2200" dirty="0">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IN" sz="2200" b="1" dirty="0">
                <a:latin typeface="Calibri" panose="020F0502020204030204" pitchFamily="34" charset="0"/>
                <a:ea typeface="Calibri" panose="020F0502020204030204" pitchFamily="34" charset="0"/>
                <a:cs typeface="Calibri" panose="020F0502020204030204" pitchFamily="34" charset="0"/>
              </a:rPr>
              <a:t> </a:t>
            </a:r>
            <a:endParaRPr lang="en-US" sz="22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SzPts val="1200"/>
              <a:buFont typeface="+mj-lt"/>
              <a:buAutoNum type="romanUcPeriod"/>
            </a:pPr>
            <a:r>
              <a:rPr lang="en-IN" sz="2200" b="1" dirty="0">
                <a:latin typeface="Calibri" panose="020F0502020204030204" pitchFamily="34" charset="0"/>
                <a:ea typeface="Calibri" panose="020F0502020204030204" pitchFamily="34" charset="0"/>
                <a:cs typeface="Calibri" panose="020F0502020204030204" pitchFamily="34" charset="0"/>
              </a:rPr>
              <a:t>What is the yearly average amount of money spent on account of stamp duty (along with the rate of stamp duty) for the rented premises during the Financial Year 2018-19 and 2019 (Jan to Oct)?</a:t>
            </a:r>
            <a:endParaRPr lang="en-US" sz="2200" dirty="0">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IN" sz="2200" b="1" dirty="0">
                <a:latin typeface="Calibri" panose="020F0502020204030204" pitchFamily="34" charset="0"/>
                <a:ea typeface="Calibri" panose="020F0502020204030204" pitchFamily="34" charset="0"/>
                <a:cs typeface="Calibri" panose="020F0502020204030204" pitchFamily="34" charset="0"/>
              </a:rPr>
              <a:t>1. For Manufacturing premises – </a:t>
            </a:r>
            <a:endParaRPr lang="en-US" sz="22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mj-lt"/>
              <a:buAutoNum type="alphaLcPeriod"/>
            </a:pPr>
            <a:r>
              <a:rPr lang="en-IN" sz="2200" b="1" dirty="0">
                <a:latin typeface="Calibri" panose="020F0502020204030204" pitchFamily="34" charset="0"/>
                <a:ea typeface="Calibri" panose="020F0502020204030204" pitchFamily="34" charset="0"/>
                <a:cs typeface="Calibri" panose="020F0502020204030204" pitchFamily="34" charset="0"/>
              </a:rPr>
              <a:t>Amount Rs._________	</a:t>
            </a:r>
            <a:endParaRPr lang="en-US" sz="22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mj-lt"/>
              <a:buAutoNum type="alphaLcPeriod"/>
            </a:pPr>
            <a:r>
              <a:rPr lang="en-IN" sz="2200" b="1" dirty="0">
                <a:latin typeface="Calibri" panose="020F0502020204030204" pitchFamily="34" charset="0"/>
                <a:ea typeface="Calibri" panose="020F0502020204030204" pitchFamily="34" charset="0"/>
                <a:cs typeface="Calibri" panose="020F0502020204030204" pitchFamily="34" charset="0"/>
              </a:rPr>
              <a:t>Rate (in %) _______</a:t>
            </a:r>
            <a:endParaRPr lang="en-US" sz="2200" dirty="0">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IN" sz="2200" b="1" dirty="0">
                <a:latin typeface="Calibri" panose="020F0502020204030204" pitchFamily="34" charset="0"/>
                <a:ea typeface="Calibri" panose="020F0502020204030204" pitchFamily="34" charset="0"/>
                <a:cs typeface="Calibri" panose="020F0502020204030204" pitchFamily="34" charset="0"/>
              </a:rPr>
              <a:t>2. For Export Warehouse – </a:t>
            </a:r>
            <a:endParaRPr lang="en-US" sz="22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mj-lt"/>
              <a:buAutoNum type="alphaLcPeriod"/>
            </a:pPr>
            <a:r>
              <a:rPr lang="en-IN" sz="2200" b="1" dirty="0">
                <a:latin typeface="Calibri" panose="020F0502020204030204" pitchFamily="34" charset="0"/>
                <a:ea typeface="Calibri" panose="020F0502020204030204" pitchFamily="34" charset="0"/>
                <a:cs typeface="Calibri" panose="020F0502020204030204" pitchFamily="34" charset="0"/>
              </a:rPr>
              <a:t>Amount Rs._________	</a:t>
            </a:r>
            <a:endParaRPr lang="en-US" sz="22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1000"/>
              </a:spcAft>
              <a:buFont typeface="+mj-lt"/>
              <a:buAutoNum type="alphaLcPeriod"/>
            </a:pPr>
            <a:r>
              <a:rPr lang="en-IN" sz="2200" b="1" dirty="0">
                <a:latin typeface="Calibri" panose="020F0502020204030204" pitchFamily="34" charset="0"/>
                <a:ea typeface="Calibri" panose="020F0502020204030204" pitchFamily="34" charset="0"/>
                <a:cs typeface="Calibri" panose="020F0502020204030204" pitchFamily="34" charset="0"/>
              </a:rPr>
              <a:t>Rate (in %) _______</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757236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9F83DFC4-F11B-4F43-8FE3-C03728690A79}"/>
              </a:ext>
            </a:extLst>
          </p:cNvPr>
          <p:cNvSpPr>
            <a:spLocks noGrp="1"/>
          </p:cNvSpPr>
          <p:nvPr>
            <p:ph idx="1"/>
          </p:nvPr>
        </p:nvSpPr>
        <p:spPr>
          <a:xfrm>
            <a:off x="212558" y="457200"/>
            <a:ext cx="8702842" cy="6172200"/>
          </a:xfrm>
        </p:spPr>
        <p:txBody>
          <a:bodyPr>
            <a:normAutofit/>
          </a:bodyPr>
          <a:lstStyle/>
          <a:p>
            <a:endParaRPr lang="en-US" sz="2400" dirty="0"/>
          </a:p>
          <a:p>
            <a:r>
              <a:rPr lang="en-US" sz="2400" dirty="0"/>
              <a:t>As far as refund is concerned, there is a mechanism for refund of BCD called Drawback. Drawback is not an “Incentive.” </a:t>
            </a:r>
            <a:br>
              <a:rPr lang="en-US" sz="2400" dirty="0"/>
            </a:br>
            <a:endParaRPr lang="en-US" sz="2400" dirty="0"/>
          </a:p>
          <a:p>
            <a:r>
              <a:rPr lang="en-US" sz="2400" dirty="0"/>
              <a:t>As far as GST is concerned, you have option of Input tax credit, alternatively you can claim refund of GST as exports are treated “Zero rated” under GST regime. This is again not an incentive.</a:t>
            </a:r>
            <a:br>
              <a:rPr lang="en-US" sz="2400" dirty="0"/>
            </a:br>
            <a:endParaRPr lang="en-US" sz="2400" dirty="0"/>
          </a:p>
          <a:p>
            <a:r>
              <a:rPr lang="en-US" sz="2400" dirty="0"/>
              <a:t>There is no refund mechanism in the present system for electricity duty, stamp duty, Mandi Tax, Central Excise duty and VAT on petroleum products etc. etc. As such there is need for refund scheme of these taxes. Otherwise these taxes get embedded into the cost and export product becomes costly. Hence, this scheme (RoDTEP) is of refund and not an incentive. </a:t>
            </a:r>
          </a:p>
        </p:txBody>
      </p:sp>
      <p:sp>
        <p:nvSpPr>
          <p:cNvPr id="4" name="Slide Number Placeholder 3">
            <a:extLst>
              <a:ext uri="{FF2B5EF4-FFF2-40B4-BE49-F238E27FC236}">
                <a16:creationId xmlns:a16="http://schemas.microsoft.com/office/drawing/2014/main" xmlns="" id="{1688ABC5-B421-4268-BBED-6D806E91513E}"/>
              </a:ext>
            </a:extLst>
          </p:cNvPr>
          <p:cNvSpPr>
            <a:spLocks noGrp="1"/>
          </p:cNvSpPr>
          <p:nvPr>
            <p:ph type="sldNum" sz="quarter" idx="12"/>
          </p:nvPr>
        </p:nvSpPr>
        <p:spPr/>
        <p:txBody>
          <a:bodyPr/>
          <a:lstStyle/>
          <a:p>
            <a:fld id="{B6F15528-21DE-4FAA-801E-634DDDAF4B2B}" type="slidenum">
              <a:rPr lang="en-US" smtClean="0"/>
              <a:pPr/>
              <a:t>7</a:t>
            </a:fld>
            <a:endParaRPr lang="en-US"/>
          </a:p>
        </p:txBody>
      </p:sp>
    </p:spTree>
    <p:extLst>
      <p:ext uri="{BB962C8B-B14F-4D97-AF65-F5344CB8AC3E}">
        <p14:creationId xmlns:p14="http://schemas.microsoft.com/office/powerpoint/2010/main" val="144929521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xmlns="" id="{7A4B14C8-F179-470C-AA7A-4621207C0F0F}"/>
              </a:ext>
            </a:extLst>
          </p:cNvPr>
          <p:cNvSpPr>
            <a:spLocks noGrp="1"/>
          </p:cNvSpPr>
          <p:nvPr>
            <p:ph type="sldNum" sz="quarter" idx="12"/>
          </p:nvPr>
        </p:nvSpPr>
        <p:spPr/>
        <p:txBody>
          <a:bodyPr/>
          <a:lstStyle/>
          <a:p>
            <a:fld id="{B6F15528-21DE-4FAA-801E-634DDDAF4B2B}" type="slidenum">
              <a:rPr lang="en-US" smtClean="0"/>
              <a:pPr/>
              <a:t>70</a:t>
            </a:fld>
            <a:endParaRPr lang="en-US"/>
          </a:p>
        </p:txBody>
      </p:sp>
      <p:sp>
        <p:nvSpPr>
          <p:cNvPr id="3" name="Rectangle 2">
            <a:extLst>
              <a:ext uri="{FF2B5EF4-FFF2-40B4-BE49-F238E27FC236}">
                <a16:creationId xmlns:a16="http://schemas.microsoft.com/office/drawing/2014/main" xmlns="" id="{6FCD86A7-7DAE-4BB5-96D1-0929D59A95EF}"/>
              </a:ext>
            </a:extLst>
          </p:cNvPr>
          <p:cNvSpPr/>
          <p:nvPr/>
        </p:nvSpPr>
        <p:spPr>
          <a:xfrm>
            <a:off x="352926" y="485559"/>
            <a:ext cx="8763000" cy="848181"/>
          </a:xfrm>
          <a:prstGeom prst="rect">
            <a:avLst/>
          </a:prstGeom>
        </p:spPr>
        <p:txBody>
          <a:bodyPr wrap="square">
            <a:spAutoFit/>
          </a:bodyPr>
          <a:lstStyle/>
          <a:p>
            <a:pPr marR="0" lvl="0">
              <a:lnSpc>
                <a:spcPct val="115000"/>
              </a:lnSpc>
              <a:spcBef>
                <a:spcPts val="0"/>
              </a:spcBef>
              <a:spcAft>
                <a:spcPts val="1000"/>
              </a:spcAft>
              <a:buSzPts val="1200"/>
            </a:pPr>
            <a:r>
              <a:rPr lang="en-IN" sz="2200" b="1" dirty="0">
                <a:latin typeface="Calibri" panose="020F0502020204030204" pitchFamily="34" charset="0"/>
                <a:ea typeface="Calibri" panose="020F0502020204030204" pitchFamily="34" charset="0"/>
                <a:cs typeface="Calibri" panose="020F0502020204030204" pitchFamily="34" charset="0"/>
              </a:rPr>
              <a:t>Average amount of stamp duty paid by you for any export/import documents yearly</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4" name="Table 3">
            <a:extLst>
              <a:ext uri="{FF2B5EF4-FFF2-40B4-BE49-F238E27FC236}">
                <a16:creationId xmlns:a16="http://schemas.microsoft.com/office/drawing/2014/main" xmlns="" id="{1815BA9D-B6BC-448F-A66F-4A1781C99E9F}"/>
              </a:ext>
            </a:extLst>
          </p:cNvPr>
          <p:cNvGraphicFramePr>
            <a:graphicFrameLocks noGrp="1"/>
          </p:cNvGraphicFramePr>
          <p:nvPr>
            <p:extLst>
              <p:ext uri="{D42A27DB-BD31-4B8C-83A1-F6EECF244321}">
                <p14:modId xmlns:p14="http://schemas.microsoft.com/office/powerpoint/2010/main" val="2082495917"/>
              </p:ext>
            </p:extLst>
          </p:nvPr>
        </p:nvGraphicFramePr>
        <p:xfrm>
          <a:off x="200527" y="1600200"/>
          <a:ext cx="8763000" cy="1676400"/>
        </p:xfrm>
        <a:graphic>
          <a:graphicData uri="http://schemas.openxmlformats.org/drawingml/2006/table">
            <a:tbl>
              <a:tblPr firstRow="1" firstCol="1" bandRow="1">
                <a:tableStyleId>{5940675A-B579-460E-94D1-54222C63F5DA}</a:tableStyleId>
              </a:tblPr>
              <a:tblGrid>
                <a:gridCol w="675880">
                  <a:extLst>
                    <a:ext uri="{9D8B030D-6E8A-4147-A177-3AD203B41FA5}">
                      <a16:colId xmlns:a16="http://schemas.microsoft.com/office/drawing/2014/main" xmlns="" val="1835153413"/>
                    </a:ext>
                  </a:extLst>
                </a:gridCol>
                <a:gridCol w="2829320">
                  <a:extLst>
                    <a:ext uri="{9D8B030D-6E8A-4147-A177-3AD203B41FA5}">
                      <a16:colId xmlns:a16="http://schemas.microsoft.com/office/drawing/2014/main" xmlns="" val="747759417"/>
                    </a:ext>
                  </a:extLst>
                </a:gridCol>
                <a:gridCol w="3276600">
                  <a:extLst>
                    <a:ext uri="{9D8B030D-6E8A-4147-A177-3AD203B41FA5}">
                      <a16:colId xmlns:a16="http://schemas.microsoft.com/office/drawing/2014/main" xmlns="" val="421503083"/>
                    </a:ext>
                  </a:extLst>
                </a:gridCol>
                <a:gridCol w="1981200">
                  <a:extLst>
                    <a:ext uri="{9D8B030D-6E8A-4147-A177-3AD203B41FA5}">
                      <a16:colId xmlns:a16="http://schemas.microsoft.com/office/drawing/2014/main" xmlns="" val="2829228695"/>
                    </a:ext>
                  </a:extLst>
                </a:gridCol>
              </a:tblGrid>
              <a:tr h="320675">
                <a:tc>
                  <a:txBody>
                    <a:bodyPr/>
                    <a:lstStyle/>
                    <a:p>
                      <a:pPr marL="0" marR="0">
                        <a:spcBef>
                          <a:spcPts val="0"/>
                        </a:spcBef>
                        <a:spcAft>
                          <a:spcPts val="0"/>
                        </a:spcAft>
                      </a:pPr>
                      <a:r>
                        <a:rPr lang="en-US" sz="2200" dirty="0">
                          <a:effectLst/>
                        </a:rPr>
                        <a:t>Sr.no</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2200" dirty="0">
                          <a:effectLst/>
                        </a:rPr>
                        <a:t>Name of the document</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2200">
                          <a:effectLst/>
                        </a:rPr>
                        <a:t>Rate if any, based on value</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2200">
                          <a:effectLst/>
                        </a:rPr>
                        <a:t>Actual Amount</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533520225"/>
                  </a:ext>
                </a:extLst>
              </a:tr>
              <a:tr h="160655">
                <a:tc>
                  <a:txBody>
                    <a:bodyPr/>
                    <a:lstStyle/>
                    <a:p>
                      <a:pPr marL="0" marR="0">
                        <a:spcBef>
                          <a:spcPts val="0"/>
                        </a:spcBef>
                        <a:spcAft>
                          <a:spcPts val="0"/>
                        </a:spcAft>
                      </a:pPr>
                      <a:r>
                        <a:rPr lang="en-US" sz="2200">
                          <a:effectLst/>
                        </a:rPr>
                        <a:t>1</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2200" dirty="0">
                          <a:effectLst/>
                        </a:rPr>
                        <a:t> </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2200">
                          <a:effectLst/>
                        </a:rPr>
                        <a:t> </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2200">
                          <a:effectLst/>
                        </a:rPr>
                        <a:t> </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552819104"/>
                  </a:ext>
                </a:extLst>
              </a:tr>
              <a:tr h="160655">
                <a:tc>
                  <a:txBody>
                    <a:bodyPr/>
                    <a:lstStyle/>
                    <a:p>
                      <a:pPr marL="0" marR="0">
                        <a:spcBef>
                          <a:spcPts val="0"/>
                        </a:spcBef>
                        <a:spcAft>
                          <a:spcPts val="0"/>
                        </a:spcAft>
                      </a:pPr>
                      <a:r>
                        <a:rPr lang="en-US" sz="2200">
                          <a:effectLst/>
                        </a:rPr>
                        <a:t>2</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2200" dirty="0">
                          <a:effectLst/>
                        </a:rPr>
                        <a:t> </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2200" dirty="0">
                          <a:effectLst/>
                        </a:rPr>
                        <a:t> </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2200">
                          <a:effectLst/>
                        </a:rPr>
                        <a:t> </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692148956"/>
                  </a:ext>
                </a:extLst>
              </a:tr>
              <a:tr h="160655">
                <a:tc>
                  <a:txBody>
                    <a:bodyPr/>
                    <a:lstStyle/>
                    <a:p>
                      <a:pPr marL="0" marR="0">
                        <a:spcBef>
                          <a:spcPts val="0"/>
                        </a:spcBef>
                        <a:spcAft>
                          <a:spcPts val="0"/>
                        </a:spcAft>
                      </a:pPr>
                      <a:r>
                        <a:rPr lang="en-US" sz="2200">
                          <a:effectLst/>
                        </a:rPr>
                        <a:t>3</a:t>
                      </a:r>
                      <a:endParaRPr lang="en-US" sz="2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2200" dirty="0">
                          <a:effectLst/>
                        </a:rPr>
                        <a:t> </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2200" dirty="0">
                          <a:effectLst/>
                        </a:rPr>
                        <a:t> </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2200" dirty="0">
                          <a:effectLst/>
                        </a:rPr>
                        <a:t> </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644740966"/>
                  </a:ext>
                </a:extLst>
              </a:tr>
            </a:tbl>
          </a:graphicData>
        </a:graphic>
      </p:graphicFrame>
      <p:sp>
        <p:nvSpPr>
          <p:cNvPr id="5" name="Rectangle 4">
            <a:extLst>
              <a:ext uri="{FF2B5EF4-FFF2-40B4-BE49-F238E27FC236}">
                <a16:creationId xmlns:a16="http://schemas.microsoft.com/office/drawing/2014/main" xmlns="" id="{10C87C2F-865B-4BE0-9E9C-9E2F2AAD1548}"/>
              </a:ext>
            </a:extLst>
          </p:cNvPr>
          <p:cNvSpPr/>
          <p:nvPr/>
        </p:nvSpPr>
        <p:spPr>
          <a:xfrm>
            <a:off x="190500" y="3810000"/>
            <a:ext cx="8763000" cy="2405530"/>
          </a:xfrm>
          <a:prstGeom prst="rect">
            <a:avLst/>
          </a:prstGeom>
        </p:spPr>
        <p:txBody>
          <a:bodyPr wrap="square">
            <a:spAutoFit/>
          </a:bodyPr>
          <a:lstStyle/>
          <a:p>
            <a:pPr marL="342900" marR="0" lvl="0" indent="-342900">
              <a:lnSpc>
                <a:spcPct val="115000"/>
              </a:lnSpc>
              <a:spcBef>
                <a:spcPts val="0"/>
              </a:spcBef>
              <a:spcAft>
                <a:spcPts val="0"/>
              </a:spcAft>
              <a:buFont typeface="+mj-lt"/>
              <a:buAutoNum type="romanUcPeriod"/>
              <a:tabLst>
                <a:tab pos="2571750" algn="l"/>
              </a:tabLst>
            </a:pPr>
            <a:r>
              <a:rPr lang="en-IN" sz="2200" dirty="0">
                <a:latin typeface="Calibri" panose="020F0502020204030204" pitchFamily="34" charset="0"/>
                <a:ea typeface="Calibri" panose="020F0502020204030204" pitchFamily="34" charset="0"/>
                <a:cs typeface="Calibri" panose="020F0502020204030204" pitchFamily="34" charset="0"/>
              </a:rPr>
              <a:t>Any other State tax/Cess paid by you which is not being refunded? If yes please provide details like Tax Rate and Amount of tax paid per month ___________</a:t>
            </a:r>
            <a:endParaRPr lang="en-US" sz="2200" dirty="0">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tabLst>
                <a:tab pos="2571750" algn="l"/>
              </a:tabLst>
            </a:pPr>
            <a:r>
              <a:rPr lang="en-IN" sz="2200" dirty="0">
                <a:latin typeface="Calibri" panose="020F0502020204030204" pitchFamily="34" charset="0"/>
                <a:ea typeface="Calibri" panose="020F0502020204030204" pitchFamily="34" charset="0"/>
                <a:cs typeface="Calibri" panose="020F0502020204030204" pitchFamily="34" charset="0"/>
              </a:rPr>
              <a:t> </a:t>
            </a:r>
            <a:endParaRPr lang="en-US" sz="22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1000"/>
              </a:spcAft>
              <a:buFont typeface="+mj-lt"/>
              <a:buAutoNum type="romanUcPeriod"/>
              <a:tabLst>
                <a:tab pos="2571750" algn="l"/>
              </a:tabLst>
            </a:pPr>
            <a:r>
              <a:rPr lang="en-IN" sz="2200" dirty="0">
                <a:latin typeface="Calibri" panose="020F0502020204030204" pitchFamily="34" charset="0"/>
                <a:ea typeface="Calibri" panose="020F0502020204030204" pitchFamily="34" charset="0"/>
                <a:cs typeface="Calibri" panose="020F0502020204030204" pitchFamily="34" charset="0"/>
              </a:rPr>
              <a:t>Any specific additional tax payment outside GST? If any please provide details </a:t>
            </a:r>
            <a:r>
              <a:rPr lang="en-IN" dirty="0">
                <a:latin typeface="Calibri" panose="020F0502020204030204" pitchFamily="34" charset="0"/>
                <a:ea typeface="Calibri" panose="020F0502020204030204" pitchFamily="34" charset="0"/>
                <a:cs typeface="Calibri" panose="020F0502020204030204" pitchFamily="34" charset="0"/>
              </a:rPr>
              <a:t>_________</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xmlns="" id="{31966CF5-1F30-48FA-AECA-5C947D7C7414}"/>
              </a:ext>
            </a:extLst>
          </p:cNvPr>
          <p:cNvSpPr txBox="1"/>
          <p:nvPr/>
        </p:nvSpPr>
        <p:spPr>
          <a:xfrm>
            <a:off x="190500" y="6324600"/>
            <a:ext cx="8925426" cy="430887"/>
          </a:xfrm>
          <a:prstGeom prst="rect">
            <a:avLst/>
          </a:prstGeom>
          <a:noFill/>
        </p:spPr>
        <p:txBody>
          <a:bodyPr wrap="square" rtlCol="0">
            <a:spAutoFit/>
          </a:bodyPr>
          <a:lstStyle/>
          <a:p>
            <a:pPr algn="ctr"/>
            <a:r>
              <a:rPr lang="en-US" sz="2200" b="1" dirty="0"/>
              <a:t>Please support the data with authentic documents</a:t>
            </a:r>
          </a:p>
        </p:txBody>
      </p:sp>
    </p:spTree>
    <p:extLst>
      <p:ext uri="{BB962C8B-B14F-4D97-AF65-F5344CB8AC3E}">
        <p14:creationId xmlns:p14="http://schemas.microsoft.com/office/powerpoint/2010/main" val="1468272783"/>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6F15528-21DE-4FAA-801E-634DDDAF4B2B}" type="slidenum">
              <a:rPr lang="en-US" smtClean="0"/>
              <a:pPr/>
              <a:t>71</a:t>
            </a:fld>
            <a:endParaRPr lang="en-US"/>
          </a:p>
        </p:txBody>
      </p:sp>
      <p:sp>
        <p:nvSpPr>
          <p:cNvPr id="4" name="TextBox 3"/>
          <p:cNvSpPr txBox="1"/>
          <p:nvPr/>
        </p:nvSpPr>
        <p:spPr>
          <a:xfrm>
            <a:off x="15240" y="296763"/>
            <a:ext cx="9144000" cy="830997"/>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4800" b="1" dirty="0"/>
              <a:t>Thought for a day</a:t>
            </a:r>
            <a:r>
              <a:rPr lang="en-US" dirty="0"/>
              <a:t>….</a:t>
            </a:r>
          </a:p>
        </p:txBody>
      </p:sp>
      <p:pic>
        <p:nvPicPr>
          <p:cNvPr id="5" name="Picture 8" descr="Image result for never stop learning because life never stop teaching with buddha image">
            <a:extLst>
              <a:ext uri="{FF2B5EF4-FFF2-40B4-BE49-F238E27FC236}">
                <a16:creationId xmlns:a16="http://schemas.microsoft.com/office/drawing/2014/main" xmlns="" id="{E17893F9-1609-49A1-AF6F-0E5BD8F36DF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8166" t="7334" r="6501" b="8666"/>
          <a:stretch/>
        </p:blipFill>
        <p:spPr bwMode="auto">
          <a:xfrm>
            <a:off x="0" y="1127760"/>
            <a:ext cx="9144000" cy="57302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005168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B6F15528-21DE-4FAA-801E-634DDDAF4B2B}" type="slidenum">
              <a:rPr lang="en-US" smtClean="0"/>
              <a:pPr/>
              <a:t>72</a:t>
            </a:fld>
            <a:endParaRPr lang="en-US"/>
          </a:p>
        </p:txBody>
      </p:sp>
      <p:sp>
        <p:nvSpPr>
          <p:cNvPr id="9" name="Rectangle 5"/>
          <p:cNvSpPr>
            <a:spLocks noChangeArrowheads="1"/>
          </p:cNvSpPr>
          <p:nvPr/>
        </p:nvSpPr>
        <p:spPr bwMode="auto">
          <a:xfrm>
            <a:off x="5319252" y="1264116"/>
            <a:ext cx="3062748" cy="954107"/>
          </a:xfrm>
          <a:prstGeom prst="rect">
            <a:avLst/>
          </a:prstGeom>
          <a:noFill/>
          <a:ln w="9525" algn="ctr">
            <a:noFill/>
            <a:miter lim="800000"/>
            <a:headEnd/>
            <a:tailEnd/>
          </a:ln>
        </p:spPr>
        <p:txBody>
          <a:bodyPr wrap="square">
            <a:spAutoFit/>
          </a:bodyPr>
          <a:lstStyle/>
          <a:p>
            <a:pPr>
              <a:lnSpc>
                <a:spcPct val="100000"/>
              </a:lnSpc>
              <a:spcBef>
                <a:spcPts val="0"/>
              </a:spcBef>
              <a:buSzPct val="50000"/>
              <a:buFont typeface="Wingdings" pitchFamily="2" charset="2"/>
              <a:buNone/>
            </a:pPr>
            <a:r>
              <a:rPr lang="en-US" sz="2800" b="1" u="none" dirty="0">
                <a:latin typeface="Calibri" pitchFamily="34" charset="0"/>
              </a:rPr>
              <a:t>Sudhakar Kasture</a:t>
            </a:r>
          </a:p>
          <a:p>
            <a:pPr>
              <a:lnSpc>
                <a:spcPct val="100000"/>
              </a:lnSpc>
              <a:spcBef>
                <a:spcPts val="0"/>
              </a:spcBef>
              <a:buSzPct val="50000"/>
              <a:buFont typeface="Wingdings" pitchFamily="2" charset="2"/>
              <a:buNone/>
            </a:pPr>
            <a:r>
              <a:rPr lang="en-US" sz="2800" b="1" dirty="0">
                <a:latin typeface="Calibri" pitchFamily="34" charset="0"/>
              </a:rPr>
              <a:t>Director</a:t>
            </a:r>
            <a:endParaRPr lang="en-US" sz="2800" b="1" u="none" dirty="0">
              <a:latin typeface="Calibri" pitchFamily="34" charset="0"/>
            </a:endParaRPr>
          </a:p>
        </p:txBody>
      </p:sp>
      <p:sp>
        <p:nvSpPr>
          <p:cNvPr id="11" name="Rectangle 4"/>
          <p:cNvSpPr>
            <a:spLocks noChangeArrowheads="1"/>
          </p:cNvSpPr>
          <p:nvPr/>
        </p:nvSpPr>
        <p:spPr bwMode="auto">
          <a:xfrm>
            <a:off x="5267632" y="3722370"/>
            <a:ext cx="3581400" cy="2062103"/>
          </a:xfrm>
          <a:prstGeom prst="rect">
            <a:avLst/>
          </a:prstGeom>
          <a:noFill/>
          <a:ln w="9525" algn="ctr">
            <a:noFill/>
            <a:miter lim="800000"/>
            <a:headEnd/>
            <a:tailEnd/>
          </a:ln>
        </p:spPr>
        <p:txBody>
          <a:bodyPr wrap="square">
            <a:spAutoFit/>
          </a:bodyPr>
          <a:lstStyle/>
          <a:p>
            <a:pPr>
              <a:buSzPct val="50000"/>
              <a:buFont typeface="Wingdings" pitchFamily="2" charset="2"/>
              <a:buNone/>
            </a:pPr>
            <a:r>
              <a:rPr lang="en-US" sz="1600" u="sng" dirty="0"/>
              <a:t> Office Address.  </a:t>
            </a:r>
          </a:p>
          <a:p>
            <a:pPr>
              <a:buSzPct val="50000"/>
              <a:buFont typeface="Wingdings" pitchFamily="2" charset="2"/>
              <a:buNone/>
            </a:pPr>
            <a:r>
              <a:rPr lang="en-US" sz="1600" dirty="0"/>
              <a:t>A-203, Everest Chambers,</a:t>
            </a:r>
          </a:p>
          <a:p>
            <a:pPr>
              <a:buSzPct val="50000"/>
              <a:buFont typeface="Wingdings" pitchFamily="2" charset="2"/>
              <a:buNone/>
            </a:pPr>
            <a:r>
              <a:rPr lang="en-US" sz="1600" dirty="0"/>
              <a:t>Next to </a:t>
            </a:r>
            <a:r>
              <a:rPr lang="en-US" sz="1600" dirty="0" err="1"/>
              <a:t>Marol</a:t>
            </a:r>
            <a:r>
              <a:rPr lang="en-US" sz="1600" dirty="0"/>
              <a:t> Naka Metro Station,</a:t>
            </a:r>
          </a:p>
          <a:p>
            <a:pPr>
              <a:buSzPct val="50000"/>
              <a:buFont typeface="Wingdings" pitchFamily="2" charset="2"/>
              <a:buNone/>
            </a:pPr>
            <a:r>
              <a:rPr lang="en-US" sz="1600" dirty="0" err="1"/>
              <a:t>Andheri</a:t>
            </a:r>
            <a:r>
              <a:rPr lang="en-US" sz="1600" dirty="0"/>
              <a:t> (East), Mumbai – 400 059.</a:t>
            </a:r>
          </a:p>
          <a:p>
            <a:pPr>
              <a:buSzPct val="50000"/>
              <a:buFont typeface="Wingdings" pitchFamily="2" charset="2"/>
              <a:buNone/>
            </a:pPr>
            <a:r>
              <a:rPr lang="en-US" sz="1600" dirty="0"/>
              <a:t>Tel: 022- 29252771 /28507329/65769126</a:t>
            </a:r>
          </a:p>
          <a:p>
            <a:pPr>
              <a:buSzPct val="50000"/>
              <a:buFont typeface="Wingdings" pitchFamily="2" charset="2"/>
              <a:buNone/>
            </a:pPr>
            <a:r>
              <a:rPr lang="en-US" sz="1600" dirty="0"/>
              <a:t>E-mail: sk@helplineimpex.co.in</a:t>
            </a:r>
          </a:p>
          <a:p>
            <a:pPr>
              <a:buSzPct val="50000"/>
              <a:buFont typeface="Wingdings" pitchFamily="2" charset="2"/>
              <a:buNone/>
            </a:pPr>
            <a:endParaRPr lang="en-US" sz="1600" dirty="0"/>
          </a:p>
        </p:txBody>
      </p:sp>
      <p:pic>
        <p:nvPicPr>
          <p:cNvPr id="2050" name="Picture 2" descr="Image result for thank you"/>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741170"/>
            <a:ext cx="5029199" cy="39624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13" descr="\\server1\Backup\2019\PROFILES, SK RESUME AND CONCEPT NOTES\HIPL\LOGO-HIPL.bmp"/>
          <p:cNvPicPr>
            <a:picLocks noChangeAspect="1" noChangeArrowheads="1"/>
          </p:cNvPicPr>
          <p:nvPr/>
        </p:nvPicPr>
        <p:blipFill rotWithShape="1">
          <a:blip r:embed="rId4">
            <a:extLst>
              <a:ext uri="{28A0092B-C50C-407E-A947-70E740481C1C}">
                <a14:useLocalDpi xmlns:a14="http://schemas.microsoft.com/office/drawing/2010/main" val="0"/>
              </a:ext>
            </a:extLst>
          </a:blip>
          <a:srcRect l="14279" t="40666" r="12492" b="14330"/>
          <a:stretch/>
        </p:blipFill>
        <p:spPr bwMode="auto">
          <a:xfrm>
            <a:off x="4925961" y="2514600"/>
            <a:ext cx="4191000" cy="983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664792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xmlns="" id="{EB6B194D-A3A8-484E-81D6-019D32BC6FCB}"/>
              </a:ext>
            </a:extLst>
          </p:cNvPr>
          <p:cNvSpPr>
            <a:spLocks noGrp="1"/>
          </p:cNvSpPr>
          <p:nvPr>
            <p:ph type="ctrTitle"/>
          </p:nvPr>
        </p:nvSpPr>
        <p:spPr/>
        <p:txBody>
          <a:bodyPr/>
          <a:lstStyle/>
          <a:p>
            <a:r>
              <a:rPr lang="en-US" sz="4400" dirty="0">
                <a:solidFill>
                  <a:schemeClr val="tx1"/>
                </a:solidFill>
              </a:rPr>
              <a:t>Incentives and challenges</a:t>
            </a:r>
          </a:p>
        </p:txBody>
      </p:sp>
      <p:sp>
        <p:nvSpPr>
          <p:cNvPr id="6" name="Subtitle 5">
            <a:extLst>
              <a:ext uri="{FF2B5EF4-FFF2-40B4-BE49-F238E27FC236}">
                <a16:creationId xmlns:a16="http://schemas.microsoft.com/office/drawing/2014/main" xmlns="" id="{F35AAE99-5D60-4BED-8E32-B5722042C568}"/>
              </a:ext>
            </a:extLst>
          </p:cNvPr>
          <p:cNvSpPr>
            <a:spLocks noGrp="1"/>
          </p:cNvSpPr>
          <p:nvPr>
            <p:ph type="subTitle" idx="1"/>
          </p:nvPr>
        </p:nvSpPr>
        <p:spPr/>
        <p:txBody>
          <a:bodyPr/>
          <a:lstStyle/>
          <a:p>
            <a:endParaRPr lang="en-US"/>
          </a:p>
        </p:txBody>
      </p:sp>
      <p:sp>
        <p:nvSpPr>
          <p:cNvPr id="4" name="Slide Number Placeholder 3">
            <a:extLst>
              <a:ext uri="{FF2B5EF4-FFF2-40B4-BE49-F238E27FC236}">
                <a16:creationId xmlns:a16="http://schemas.microsoft.com/office/drawing/2014/main" xmlns="" id="{A4190EE5-BECD-4E6D-BEEB-64A9D598377F}"/>
              </a:ext>
            </a:extLst>
          </p:cNvPr>
          <p:cNvSpPr>
            <a:spLocks noGrp="1"/>
          </p:cNvSpPr>
          <p:nvPr>
            <p:ph type="sldNum" sz="quarter" idx="12"/>
          </p:nvPr>
        </p:nvSpPr>
        <p:spPr/>
        <p:txBody>
          <a:bodyPr/>
          <a:lstStyle/>
          <a:p>
            <a:fld id="{B6F15528-21DE-4FAA-801E-634DDDAF4B2B}" type="slidenum">
              <a:rPr lang="en-US" smtClean="0"/>
              <a:pPr/>
              <a:t>8</a:t>
            </a:fld>
            <a:endParaRPr lang="en-US"/>
          </a:p>
        </p:txBody>
      </p:sp>
    </p:spTree>
    <p:extLst>
      <p:ext uri="{BB962C8B-B14F-4D97-AF65-F5344CB8AC3E}">
        <p14:creationId xmlns:p14="http://schemas.microsoft.com/office/powerpoint/2010/main" val="28602250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9021" y="480398"/>
            <a:ext cx="8610600" cy="800100"/>
          </a:xfrm>
        </p:spPr>
        <p:txBody>
          <a:bodyPr>
            <a:noAutofit/>
          </a:bodyPr>
          <a:lstStyle/>
          <a:p>
            <a:r>
              <a:rPr lang="en-US" sz="2800" dirty="0"/>
              <a:t>EU, 11 others back US complaint against India's export subsidies at WTO </a:t>
            </a:r>
          </a:p>
        </p:txBody>
      </p:sp>
      <p:sp>
        <p:nvSpPr>
          <p:cNvPr id="3" name="Content Placeholder 2"/>
          <p:cNvSpPr>
            <a:spLocks noGrp="1"/>
          </p:cNvSpPr>
          <p:nvPr>
            <p:ph idx="1"/>
          </p:nvPr>
        </p:nvSpPr>
        <p:spPr>
          <a:xfrm>
            <a:off x="152400" y="1687744"/>
            <a:ext cx="8839200" cy="5151968"/>
          </a:xfrm>
        </p:spPr>
        <p:txBody>
          <a:bodyPr>
            <a:normAutofit fontScale="25000" lnSpcReduction="20000"/>
          </a:bodyPr>
          <a:lstStyle/>
          <a:p>
            <a:r>
              <a:rPr lang="en-US" sz="9600" dirty="0"/>
              <a:t>The US in its statement said that thousands of Indian companies are receiving benefits </a:t>
            </a:r>
            <a:r>
              <a:rPr lang="en-US" sz="9600" dirty="0" err="1"/>
              <a:t>totalling</a:t>
            </a:r>
            <a:r>
              <a:rPr lang="en-US" sz="9600" dirty="0"/>
              <a:t> over USD 7 billions annually under various export promotion </a:t>
            </a:r>
            <a:r>
              <a:rPr lang="en-US" sz="9600" dirty="0" err="1"/>
              <a:t>programmes</a:t>
            </a:r>
            <a:r>
              <a:rPr lang="en-US" sz="9600" dirty="0"/>
              <a:t>.</a:t>
            </a:r>
          </a:p>
          <a:p>
            <a:endParaRPr lang="en-US" sz="9600" dirty="0"/>
          </a:p>
          <a:p>
            <a:r>
              <a:rPr lang="en-US" sz="9600" dirty="0"/>
              <a:t>America has challenged India's export subsidy </a:t>
            </a:r>
            <a:r>
              <a:rPr lang="en-US" sz="9600" dirty="0" err="1"/>
              <a:t>programmes</a:t>
            </a:r>
            <a:r>
              <a:rPr lang="en-US" sz="9600" dirty="0"/>
              <a:t> such as Merchandise Exports from India Scheme in the WTO, asserting that these initiatives harm its companies by creating an uneven playing field.</a:t>
            </a:r>
          </a:p>
          <a:p>
            <a:endParaRPr lang="en-US" sz="9600" dirty="0"/>
          </a:p>
          <a:p>
            <a:r>
              <a:rPr lang="en-US" sz="9600" dirty="0"/>
              <a:t>Export subsidy </a:t>
            </a:r>
            <a:r>
              <a:rPr lang="en-US" sz="9600" dirty="0" err="1"/>
              <a:t>programmes</a:t>
            </a:r>
            <a:r>
              <a:rPr lang="en-US" sz="9600" dirty="0"/>
              <a:t>: the Merchandise Exports from India Scheme; Export Oriented Units Scheme and sector specific schemes, including Electronics Hardware Technology Parks Scheme; SEZ; Export Promotion Capital Goods Scheme; and duty free imports have been challenged by US Trade Representative (USTR) Robert </a:t>
            </a:r>
            <a:r>
              <a:rPr lang="en-US" sz="9600" dirty="0" err="1"/>
              <a:t>Lighthizer</a:t>
            </a:r>
            <a:r>
              <a:rPr lang="en-US" sz="9600" dirty="0"/>
              <a:t>.</a:t>
            </a:r>
          </a:p>
          <a:p>
            <a:endParaRPr lang="en-US" dirty="0"/>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9</a:t>
            </a:fld>
            <a:endParaRPr lang="en-US"/>
          </a:p>
        </p:txBody>
      </p:sp>
      <p:sp>
        <p:nvSpPr>
          <p:cNvPr id="5" name="Slide Number Placeholder 4"/>
          <p:cNvSpPr txBox="1">
            <a:spLocks/>
          </p:cNvSpPr>
          <p:nvPr/>
        </p:nvSpPr>
        <p:spPr>
          <a:xfrm>
            <a:off x="7357309" y="880448"/>
            <a:ext cx="571500" cy="274320"/>
          </a:xfrm>
          <a:prstGeom prst="rect">
            <a:avLst/>
          </a:prstGeom>
        </p:spPr>
        <p:txBody>
          <a:bodyPr vert="horz" anchor="b"/>
          <a:lstStyle>
            <a:defPPr>
              <a:defRPr lang="en-US"/>
            </a:defPPr>
            <a:lvl1pPr marL="0" algn="r" defTabSz="914400" rtl="0" eaLnBrk="1" latinLnBrk="0" hangingPunct="1">
              <a:defRPr kumimoji="0" sz="18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1350">
                <a:solidFill>
                  <a:schemeClr val="tx1"/>
                </a:solidFill>
              </a:rPr>
              <a:pPr/>
              <a:t>9</a:t>
            </a:fld>
            <a:endParaRPr lang="en-US" sz="1350" dirty="0">
              <a:solidFill>
                <a:schemeClr val="tx1"/>
              </a:solidFill>
            </a:endParaRPr>
          </a:p>
        </p:txBody>
      </p:sp>
    </p:spTree>
    <p:extLst>
      <p:ext uri="{BB962C8B-B14F-4D97-AF65-F5344CB8AC3E}">
        <p14:creationId xmlns:p14="http://schemas.microsoft.com/office/powerpoint/2010/main" val="30284339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omposite">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6076</TotalTime>
  <Words>3510</Words>
  <Application>Microsoft Office PowerPoint</Application>
  <PresentationFormat>On-screen Show (4:3)</PresentationFormat>
  <Paragraphs>882</Paragraphs>
  <Slides>72</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72</vt:i4>
      </vt:variant>
    </vt:vector>
  </HeadingPairs>
  <TitlesOfParts>
    <vt:vector size="78" baseType="lpstr">
      <vt:lpstr>Arial</vt:lpstr>
      <vt:lpstr>Calibri</vt:lpstr>
      <vt:lpstr>Times New Roman</vt:lpstr>
      <vt:lpstr>Wingdings</vt:lpstr>
      <vt:lpstr>Wingdings 3</vt:lpstr>
      <vt:lpstr>Clarity</vt:lpstr>
      <vt:lpstr>PowerPoint Presentation</vt:lpstr>
      <vt:lpstr>Introduction of Remission of duties and taxes on export product</vt:lpstr>
      <vt:lpstr>PowerPoint Presentation</vt:lpstr>
      <vt:lpstr>Understanding of taxes:-</vt:lpstr>
      <vt:lpstr>Free Trade Agreements (FTAs):-</vt:lpstr>
      <vt:lpstr>PowerPoint Presentation</vt:lpstr>
      <vt:lpstr>PowerPoint Presentation</vt:lpstr>
      <vt:lpstr>Incentives and challenges</vt:lpstr>
      <vt:lpstr>EU, 11 others back US complaint against India's export subsidies at WTO </vt:lpstr>
      <vt:lpstr>PowerPoint Presentation</vt:lpstr>
      <vt:lpstr>PowerPoint Presentation</vt:lpstr>
      <vt:lpstr>India’s export to USA and other third parties </vt:lpstr>
      <vt:lpstr>Is it really true that India provides export subsidies of USD 7 Billion? </vt:lpstr>
      <vt:lpstr>Future of Export Incentives</vt:lpstr>
      <vt:lpstr>Agreement on Subsidies and Countervailing Measures (ASCM)</vt:lpstr>
      <vt:lpstr>What are treated as Incentives under WTO?</vt:lpstr>
      <vt:lpstr>“Financial contribution by Govt.” includes </vt:lpstr>
      <vt:lpstr>A subsidy must comply to “specificity” clause of ASCM</vt:lpstr>
      <vt:lpstr>Prohibited Subsidies  </vt:lpstr>
      <vt:lpstr>Prohibited Subsidies </vt:lpstr>
      <vt:lpstr>PowerPoint Presentation</vt:lpstr>
      <vt:lpstr>PowerPoint Presentation</vt:lpstr>
      <vt:lpstr>India and Prohibited Subsidies </vt:lpstr>
      <vt:lpstr>Which Schemes amount to Incentives?</vt:lpstr>
      <vt:lpstr>Which export promotion schemes are “export benefits” and not “incentives”</vt:lpstr>
      <vt:lpstr>PowerPoint Presentation</vt:lpstr>
      <vt:lpstr>What is most important to note ?</vt:lpstr>
      <vt:lpstr>What if we continue with Subsidies:</vt:lpstr>
      <vt:lpstr>PowerPoint Presentation</vt:lpstr>
      <vt:lpstr>PowerPoint Presentation</vt:lpstr>
      <vt:lpstr>India’s approach towards subsidies provided by other countries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Introduction of Remission of duties and taxes on export product</vt:lpstr>
      <vt:lpstr>What is remission of duties and taxes on export product ?</vt:lpstr>
      <vt:lpstr>PowerPoint Presentation</vt:lpstr>
      <vt:lpstr>Taxes under consideration:</vt:lpstr>
      <vt:lpstr>Why Refund of Embedded Taxes?</vt:lpstr>
      <vt:lpstr>Elements of embedded taxes</vt:lpstr>
      <vt:lpstr>Electricity Duty</vt:lpstr>
      <vt:lpstr>Taxes in Transportation</vt:lpstr>
      <vt:lpstr>Taxes in Transportation</vt:lpstr>
      <vt:lpstr>Taxes in Transportation</vt:lpstr>
      <vt:lpstr>Stamp duty</vt:lpstr>
      <vt:lpstr>Actual details required</vt:lpstr>
      <vt:lpstr>PowerPoint Presentation</vt:lpstr>
      <vt:lpstr>PowerPoint Presentation</vt:lpstr>
      <vt:lpstr>PowerPoint Presentation</vt:lpstr>
      <vt:lpstr>PowerPoint Presentation</vt:lpstr>
      <vt:lpstr>Observations:- </vt:lpstr>
      <vt:lpstr>Fuel used in transportation (In bound Transport) and Fuel used in Transportation (Out bound Transport) </vt:lpstr>
      <vt:lpstr>Fuel used in transportation (In bound Transport) and Fuel used in Transportation (Out bound Transport) </vt:lpstr>
      <vt:lpstr>Embedded CGST on inputs for transport sector: </vt:lpstr>
      <vt:lpstr>Duty on electricity and duty on export documents: </vt:lpstr>
      <vt:lpstr>Embedded CGST in purchases from unregistered dealers </vt:lpstr>
      <vt:lpstr>Conclusion:-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Khyati</dc:creator>
  <cp:lastModifiedBy>Admin</cp:lastModifiedBy>
  <cp:revision>1623</cp:revision>
  <cp:lastPrinted>2016-07-14T07:23:07Z</cp:lastPrinted>
  <dcterms:created xsi:type="dcterms:W3CDTF">2006-08-16T00:00:00Z</dcterms:created>
  <dcterms:modified xsi:type="dcterms:W3CDTF">2019-12-20T12:03:55Z</dcterms:modified>
</cp:coreProperties>
</file>